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80" r:id="rId2"/>
  </p:sldMasterIdLst>
  <p:notesMasterIdLst>
    <p:notesMasterId r:id="rId82"/>
  </p:notesMasterIdLst>
  <p:sldIdLst>
    <p:sldId id="256" r:id="rId3"/>
    <p:sldId id="298" r:id="rId4"/>
    <p:sldId id="299" r:id="rId5"/>
    <p:sldId id="300" r:id="rId6"/>
    <p:sldId id="332" r:id="rId7"/>
    <p:sldId id="301" r:id="rId8"/>
    <p:sldId id="333" r:id="rId9"/>
    <p:sldId id="303" r:id="rId10"/>
    <p:sldId id="334" r:id="rId11"/>
    <p:sldId id="304" r:id="rId12"/>
    <p:sldId id="331" r:id="rId13"/>
    <p:sldId id="305" r:id="rId14"/>
    <p:sldId id="335" r:id="rId15"/>
    <p:sldId id="306" r:id="rId16"/>
    <p:sldId id="308" r:id="rId17"/>
    <p:sldId id="309" r:id="rId18"/>
    <p:sldId id="310" r:id="rId19"/>
    <p:sldId id="330" r:id="rId20"/>
    <p:sldId id="336" r:id="rId21"/>
    <p:sldId id="311" r:id="rId22"/>
    <p:sldId id="337" r:id="rId23"/>
    <p:sldId id="313" r:id="rId24"/>
    <p:sldId id="338" r:id="rId25"/>
    <p:sldId id="314" r:id="rId26"/>
    <p:sldId id="315" r:id="rId27"/>
    <p:sldId id="339" r:id="rId28"/>
    <p:sldId id="316" r:id="rId29"/>
    <p:sldId id="340" r:id="rId30"/>
    <p:sldId id="317" r:id="rId31"/>
    <p:sldId id="341" r:id="rId32"/>
    <p:sldId id="318" r:id="rId33"/>
    <p:sldId id="342" r:id="rId34"/>
    <p:sldId id="280" r:id="rId35"/>
    <p:sldId id="343" r:id="rId36"/>
    <p:sldId id="281" r:id="rId37"/>
    <p:sldId id="344" r:id="rId38"/>
    <p:sldId id="282" r:id="rId39"/>
    <p:sldId id="345" r:id="rId40"/>
    <p:sldId id="283" r:id="rId41"/>
    <p:sldId id="346" r:id="rId42"/>
    <p:sldId id="284" r:id="rId43"/>
    <p:sldId id="347" r:id="rId44"/>
    <p:sldId id="285" r:id="rId45"/>
    <p:sldId id="287" r:id="rId46"/>
    <p:sldId id="348" r:id="rId47"/>
    <p:sldId id="288" r:id="rId48"/>
    <p:sldId id="349" r:id="rId49"/>
    <p:sldId id="289" r:id="rId50"/>
    <p:sldId id="350" r:id="rId51"/>
    <p:sldId id="290" r:id="rId52"/>
    <p:sldId id="351" r:id="rId53"/>
    <p:sldId id="291" r:id="rId54"/>
    <p:sldId id="352" r:id="rId55"/>
    <p:sldId id="292" r:id="rId56"/>
    <p:sldId id="353" r:id="rId57"/>
    <p:sldId id="294" r:id="rId58"/>
    <p:sldId id="354" r:id="rId59"/>
    <p:sldId id="295" r:id="rId60"/>
    <p:sldId id="355" r:id="rId61"/>
    <p:sldId id="296" r:id="rId62"/>
    <p:sldId id="297" r:id="rId63"/>
    <p:sldId id="356" r:id="rId64"/>
    <p:sldId id="320" r:id="rId65"/>
    <p:sldId id="357" r:id="rId66"/>
    <p:sldId id="321" r:id="rId67"/>
    <p:sldId id="358" r:id="rId68"/>
    <p:sldId id="322" r:id="rId69"/>
    <p:sldId id="323" r:id="rId70"/>
    <p:sldId id="359" r:id="rId71"/>
    <p:sldId id="324" r:id="rId72"/>
    <p:sldId id="360" r:id="rId73"/>
    <p:sldId id="326" r:id="rId74"/>
    <p:sldId id="361" r:id="rId75"/>
    <p:sldId id="327" r:id="rId76"/>
    <p:sldId id="362" r:id="rId77"/>
    <p:sldId id="328" r:id="rId78"/>
    <p:sldId id="363" r:id="rId79"/>
    <p:sldId id="329" r:id="rId80"/>
    <p:sldId id="364" r:id="rId8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6" d="100"/>
          <a:sy n="66" d="100"/>
        </p:scale>
        <p:origin x="-876" y="-1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notesMaster" Target="notesMasters/notesMaster1.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FADA74-C4E3-4C30-A696-24CD3E66DF26}" type="datetimeFigureOut">
              <a:rPr lang="en-US" smtClean="0"/>
              <a:t>3/24/2017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40D7F-B6FC-4AF6-8627-3F2E6C9D8B2D}" type="slidenum">
              <a:rPr lang="en-US" smtClean="0"/>
              <a:t>‹#›</a:t>
            </a:fld>
            <a:endParaRPr lang="en-US"/>
          </a:p>
        </p:txBody>
      </p:sp>
    </p:spTree>
    <p:extLst>
      <p:ext uri="{BB962C8B-B14F-4D97-AF65-F5344CB8AC3E}">
        <p14:creationId xmlns:p14="http://schemas.microsoft.com/office/powerpoint/2010/main" val="17411781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BE66114-FB86-4BFC-ABFD-B00BC864474C}" type="slidenum">
              <a:rPr lang="en-US" altLang="en-US" sz="1200"/>
              <a:pPr/>
              <a:t>3</a:t>
            </a:fld>
            <a:endParaRPr lang="en-US" altLang="en-US" sz="1200"/>
          </a:p>
        </p:txBody>
      </p:sp>
      <p:sp>
        <p:nvSpPr>
          <p:cNvPr id="18435" name="Rectangle 2"/>
          <p:cNvSpPr>
            <a:spLocks noGrp="1" noRot="1" noChangeAspect="1" noChangeArrowheads="1" noTextEdit="1"/>
          </p:cNvSpPr>
          <p:nvPr>
            <p:ph type="sldImg"/>
          </p:nvPr>
        </p:nvSpPr>
        <p:spPr>
          <a:xfrm>
            <a:off x="685800" y="1143000"/>
            <a:ext cx="5486400" cy="3086100"/>
          </a:xfrm>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257049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4233" y="3"/>
            <a:ext cx="12196233" cy="6867525"/>
            <a:chOff x="-2" y="0"/>
            <a:chExt cx="5762" cy="4326"/>
          </a:xfrm>
        </p:grpSpPr>
        <p:grpSp>
          <p:nvGrpSpPr>
            <p:cNvPr id="5" name="Group 3"/>
            <p:cNvGrpSpPr>
              <a:grpSpLocks/>
            </p:cNvGrpSpPr>
            <p:nvPr userDrawn="1"/>
          </p:nvGrpSpPr>
          <p:grpSpPr bwMode="auto">
            <a:xfrm>
              <a:off x="-2" y="0"/>
              <a:ext cx="5712" cy="4326"/>
              <a:chOff x="-2" y="0"/>
              <a:chExt cx="5712" cy="4326"/>
            </a:xfrm>
          </p:grpSpPr>
          <p:sp>
            <p:nvSpPr>
              <p:cNvPr id="8" name="Rectangle 4"/>
              <p:cNvSpPr>
                <a:spLocks noChangeArrowheads="1"/>
              </p:cNvSpPr>
              <p:nvPr/>
            </p:nvSpPr>
            <p:spPr bwMode="auto">
              <a:xfrm>
                <a:off x="-2" y="0"/>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9" name="Rectangle 5"/>
              <p:cNvSpPr>
                <a:spLocks noChangeArrowheads="1"/>
              </p:cNvSpPr>
              <p:nvPr/>
            </p:nvSpPr>
            <p:spPr bwMode="auto">
              <a:xfrm>
                <a:off x="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0" name="Rectangle 6"/>
              <p:cNvSpPr>
                <a:spLocks noChangeArrowheads="1"/>
              </p:cNvSpPr>
              <p:nvPr/>
            </p:nvSpPr>
            <p:spPr bwMode="auto">
              <a:xfrm>
                <a:off x="1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1" name="Rectangle 7"/>
              <p:cNvSpPr>
                <a:spLocks noChangeArrowheads="1"/>
              </p:cNvSpPr>
              <p:nvPr/>
            </p:nvSpPr>
            <p:spPr bwMode="auto">
              <a:xfrm>
                <a:off x="2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2" name="Rectangle 8"/>
              <p:cNvSpPr>
                <a:spLocks noChangeArrowheads="1"/>
              </p:cNvSpPr>
              <p:nvPr/>
            </p:nvSpPr>
            <p:spPr bwMode="auto">
              <a:xfrm>
                <a:off x="3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3" name="Rectangle 9"/>
              <p:cNvSpPr>
                <a:spLocks noChangeArrowheads="1"/>
              </p:cNvSpPr>
              <p:nvPr/>
            </p:nvSpPr>
            <p:spPr bwMode="auto">
              <a:xfrm>
                <a:off x="4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4" name="Rectangle 10"/>
              <p:cNvSpPr>
                <a:spLocks noChangeArrowheads="1"/>
              </p:cNvSpPr>
              <p:nvPr/>
            </p:nvSpPr>
            <p:spPr bwMode="auto">
              <a:xfrm>
                <a:off x="5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5" name="Rectangle 11"/>
              <p:cNvSpPr>
                <a:spLocks noChangeArrowheads="1"/>
              </p:cNvSpPr>
              <p:nvPr/>
            </p:nvSpPr>
            <p:spPr bwMode="auto">
              <a:xfrm>
                <a:off x="6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6" name="Rectangle 12"/>
              <p:cNvSpPr>
                <a:spLocks noChangeArrowheads="1"/>
              </p:cNvSpPr>
              <p:nvPr/>
            </p:nvSpPr>
            <p:spPr bwMode="auto">
              <a:xfrm>
                <a:off x="7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7" name="Rectangle 13"/>
              <p:cNvSpPr>
                <a:spLocks noChangeArrowheads="1"/>
              </p:cNvSpPr>
              <p:nvPr/>
            </p:nvSpPr>
            <p:spPr bwMode="auto">
              <a:xfrm>
                <a:off x="8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8" name="Rectangle 14"/>
              <p:cNvSpPr>
                <a:spLocks noChangeArrowheads="1"/>
              </p:cNvSpPr>
              <p:nvPr/>
            </p:nvSpPr>
            <p:spPr bwMode="auto">
              <a:xfrm>
                <a:off x="95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9" name="Rectangle 15"/>
              <p:cNvSpPr>
                <a:spLocks noChangeArrowheads="1"/>
              </p:cNvSpPr>
              <p:nvPr/>
            </p:nvSpPr>
            <p:spPr bwMode="auto">
              <a:xfrm>
                <a:off x="105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0" name="Rectangle 16"/>
              <p:cNvSpPr>
                <a:spLocks noChangeArrowheads="1"/>
              </p:cNvSpPr>
              <p:nvPr/>
            </p:nvSpPr>
            <p:spPr bwMode="auto">
              <a:xfrm>
                <a:off x="115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1" name="Rectangle 17"/>
              <p:cNvSpPr>
                <a:spLocks noChangeArrowheads="1"/>
              </p:cNvSpPr>
              <p:nvPr/>
            </p:nvSpPr>
            <p:spPr bwMode="auto">
              <a:xfrm>
                <a:off x="124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2" name="Rectangle 18"/>
              <p:cNvSpPr>
                <a:spLocks noChangeArrowheads="1"/>
              </p:cNvSpPr>
              <p:nvPr/>
            </p:nvSpPr>
            <p:spPr bwMode="auto">
              <a:xfrm>
                <a:off x="134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3" name="Rectangle 19"/>
              <p:cNvSpPr>
                <a:spLocks noChangeArrowheads="1"/>
              </p:cNvSpPr>
              <p:nvPr/>
            </p:nvSpPr>
            <p:spPr bwMode="auto">
              <a:xfrm>
                <a:off x="143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4" name="Rectangle 20"/>
              <p:cNvSpPr>
                <a:spLocks noChangeArrowheads="1"/>
              </p:cNvSpPr>
              <p:nvPr/>
            </p:nvSpPr>
            <p:spPr bwMode="auto">
              <a:xfrm>
                <a:off x="153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5" name="Rectangle 21"/>
              <p:cNvSpPr>
                <a:spLocks noChangeArrowheads="1"/>
              </p:cNvSpPr>
              <p:nvPr/>
            </p:nvSpPr>
            <p:spPr bwMode="auto">
              <a:xfrm>
                <a:off x="163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6" name="Rectangle 22"/>
              <p:cNvSpPr>
                <a:spLocks noChangeArrowheads="1"/>
              </p:cNvSpPr>
              <p:nvPr/>
            </p:nvSpPr>
            <p:spPr bwMode="auto">
              <a:xfrm>
                <a:off x="172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7" name="Rectangle 23"/>
              <p:cNvSpPr>
                <a:spLocks noChangeArrowheads="1"/>
              </p:cNvSpPr>
              <p:nvPr/>
            </p:nvSpPr>
            <p:spPr bwMode="auto">
              <a:xfrm>
                <a:off x="182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8" name="Rectangle 24"/>
              <p:cNvSpPr>
                <a:spLocks noChangeArrowheads="1"/>
              </p:cNvSpPr>
              <p:nvPr/>
            </p:nvSpPr>
            <p:spPr bwMode="auto">
              <a:xfrm>
                <a:off x="191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9" name="Rectangle 25"/>
              <p:cNvSpPr>
                <a:spLocks noChangeArrowheads="1"/>
              </p:cNvSpPr>
              <p:nvPr/>
            </p:nvSpPr>
            <p:spPr bwMode="auto">
              <a:xfrm>
                <a:off x="201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0" name="Rectangle 26"/>
              <p:cNvSpPr>
                <a:spLocks noChangeArrowheads="1"/>
              </p:cNvSpPr>
              <p:nvPr/>
            </p:nvSpPr>
            <p:spPr bwMode="auto">
              <a:xfrm>
                <a:off x="211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1" name="Rectangle 27"/>
              <p:cNvSpPr>
                <a:spLocks noChangeArrowheads="1"/>
              </p:cNvSpPr>
              <p:nvPr/>
            </p:nvSpPr>
            <p:spPr bwMode="auto">
              <a:xfrm>
                <a:off x="220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2" name="Rectangle 28"/>
              <p:cNvSpPr>
                <a:spLocks noChangeArrowheads="1"/>
              </p:cNvSpPr>
              <p:nvPr/>
            </p:nvSpPr>
            <p:spPr bwMode="auto">
              <a:xfrm>
                <a:off x="230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3" name="Rectangle 29"/>
              <p:cNvSpPr>
                <a:spLocks noChangeArrowheads="1"/>
              </p:cNvSpPr>
              <p:nvPr/>
            </p:nvSpPr>
            <p:spPr bwMode="auto">
              <a:xfrm>
                <a:off x="239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4" name="Rectangle 30"/>
              <p:cNvSpPr>
                <a:spLocks noChangeArrowheads="1"/>
              </p:cNvSpPr>
              <p:nvPr/>
            </p:nvSpPr>
            <p:spPr bwMode="auto">
              <a:xfrm>
                <a:off x="24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5" name="Rectangle 31"/>
              <p:cNvSpPr>
                <a:spLocks noChangeArrowheads="1"/>
              </p:cNvSpPr>
              <p:nvPr/>
            </p:nvSpPr>
            <p:spPr bwMode="auto">
              <a:xfrm>
                <a:off x="25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6" name="Rectangle 32"/>
              <p:cNvSpPr>
                <a:spLocks noChangeArrowheads="1"/>
              </p:cNvSpPr>
              <p:nvPr/>
            </p:nvSpPr>
            <p:spPr bwMode="auto">
              <a:xfrm>
                <a:off x="26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7" name="Rectangle 33"/>
              <p:cNvSpPr>
                <a:spLocks noChangeArrowheads="1"/>
              </p:cNvSpPr>
              <p:nvPr/>
            </p:nvSpPr>
            <p:spPr bwMode="auto">
              <a:xfrm>
                <a:off x="27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8" name="Rectangle 34"/>
              <p:cNvSpPr>
                <a:spLocks noChangeArrowheads="1"/>
              </p:cNvSpPr>
              <p:nvPr/>
            </p:nvSpPr>
            <p:spPr bwMode="auto">
              <a:xfrm>
                <a:off x="28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9" name="Rectangle 35"/>
              <p:cNvSpPr>
                <a:spLocks noChangeArrowheads="1"/>
              </p:cNvSpPr>
              <p:nvPr/>
            </p:nvSpPr>
            <p:spPr bwMode="auto">
              <a:xfrm>
                <a:off x="29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0" name="Rectangle 36"/>
              <p:cNvSpPr>
                <a:spLocks noChangeArrowheads="1"/>
              </p:cNvSpPr>
              <p:nvPr/>
            </p:nvSpPr>
            <p:spPr bwMode="auto">
              <a:xfrm>
                <a:off x="30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1" name="Rectangle 37"/>
              <p:cNvSpPr>
                <a:spLocks noChangeArrowheads="1"/>
              </p:cNvSpPr>
              <p:nvPr/>
            </p:nvSpPr>
            <p:spPr bwMode="auto">
              <a:xfrm>
                <a:off x="31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2" name="Rectangle 38"/>
              <p:cNvSpPr>
                <a:spLocks noChangeArrowheads="1"/>
              </p:cNvSpPr>
              <p:nvPr/>
            </p:nvSpPr>
            <p:spPr bwMode="auto">
              <a:xfrm>
                <a:off x="32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3" name="Rectangle 39"/>
              <p:cNvSpPr>
                <a:spLocks noChangeArrowheads="1"/>
              </p:cNvSpPr>
              <p:nvPr/>
            </p:nvSpPr>
            <p:spPr bwMode="auto">
              <a:xfrm>
                <a:off x="335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4" name="Rectangle 40"/>
              <p:cNvSpPr>
                <a:spLocks noChangeArrowheads="1"/>
              </p:cNvSpPr>
              <p:nvPr/>
            </p:nvSpPr>
            <p:spPr bwMode="auto">
              <a:xfrm>
                <a:off x="345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5" name="Rectangle 41"/>
              <p:cNvSpPr>
                <a:spLocks noChangeArrowheads="1"/>
              </p:cNvSpPr>
              <p:nvPr/>
            </p:nvSpPr>
            <p:spPr bwMode="auto">
              <a:xfrm>
                <a:off x="355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6" name="Rectangle 42"/>
              <p:cNvSpPr>
                <a:spLocks noChangeArrowheads="1"/>
              </p:cNvSpPr>
              <p:nvPr/>
            </p:nvSpPr>
            <p:spPr bwMode="auto">
              <a:xfrm>
                <a:off x="364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7" name="Rectangle 43"/>
              <p:cNvSpPr>
                <a:spLocks noChangeArrowheads="1"/>
              </p:cNvSpPr>
              <p:nvPr/>
            </p:nvSpPr>
            <p:spPr bwMode="auto">
              <a:xfrm>
                <a:off x="374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8" name="Rectangle 44"/>
              <p:cNvSpPr>
                <a:spLocks noChangeArrowheads="1"/>
              </p:cNvSpPr>
              <p:nvPr/>
            </p:nvSpPr>
            <p:spPr bwMode="auto">
              <a:xfrm>
                <a:off x="383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9" name="Rectangle 45"/>
              <p:cNvSpPr>
                <a:spLocks noChangeArrowheads="1"/>
              </p:cNvSpPr>
              <p:nvPr/>
            </p:nvSpPr>
            <p:spPr bwMode="auto">
              <a:xfrm>
                <a:off x="393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0" name="Rectangle 46"/>
              <p:cNvSpPr>
                <a:spLocks noChangeArrowheads="1"/>
              </p:cNvSpPr>
              <p:nvPr/>
            </p:nvSpPr>
            <p:spPr bwMode="auto">
              <a:xfrm>
                <a:off x="403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 name="Rectangle 47"/>
              <p:cNvSpPr>
                <a:spLocks noChangeArrowheads="1"/>
              </p:cNvSpPr>
              <p:nvPr/>
            </p:nvSpPr>
            <p:spPr bwMode="auto">
              <a:xfrm>
                <a:off x="412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2" name="Rectangle 48"/>
              <p:cNvSpPr>
                <a:spLocks noChangeArrowheads="1"/>
              </p:cNvSpPr>
              <p:nvPr/>
            </p:nvSpPr>
            <p:spPr bwMode="auto">
              <a:xfrm>
                <a:off x="422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3" name="Rectangle 49"/>
              <p:cNvSpPr>
                <a:spLocks noChangeArrowheads="1"/>
              </p:cNvSpPr>
              <p:nvPr/>
            </p:nvSpPr>
            <p:spPr bwMode="auto">
              <a:xfrm>
                <a:off x="431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4" name="Rectangle 50"/>
              <p:cNvSpPr>
                <a:spLocks noChangeArrowheads="1"/>
              </p:cNvSpPr>
              <p:nvPr/>
            </p:nvSpPr>
            <p:spPr bwMode="auto">
              <a:xfrm>
                <a:off x="441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5" name="Rectangle 51"/>
              <p:cNvSpPr>
                <a:spLocks noChangeArrowheads="1"/>
              </p:cNvSpPr>
              <p:nvPr/>
            </p:nvSpPr>
            <p:spPr bwMode="auto">
              <a:xfrm>
                <a:off x="451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6" name="Rectangle 52"/>
              <p:cNvSpPr>
                <a:spLocks noChangeArrowheads="1"/>
              </p:cNvSpPr>
              <p:nvPr/>
            </p:nvSpPr>
            <p:spPr bwMode="auto">
              <a:xfrm>
                <a:off x="460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7" name="Rectangle 53"/>
              <p:cNvSpPr>
                <a:spLocks noChangeArrowheads="1"/>
              </p:cNvSpPr>
              <p:nvPr/>
            </p:nvSpPr>
            <p:spPr bwMode="auto">
              <a:xfrm>
                <a:off x="470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8" name="Rectangle 54"/>
              <p:cNvSpPr>
                <a:spLocks noChangeArrowheads="1"/>
              </p:cNvSpPr>
              <p:nvPr/>
            </p:nvSpPr>
            <p:spPr bwMode="auto">
              <a:xfrm>
                <a:off x="479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9" name="Rectangle 55"/>
              <p:cNvSpPr>
                <a:spLocks noChangeArrowheads="1"/>
              </p:cNvSpPr>
              <p:nvPr/>
            </p:nvSpPr>
            <p:spPr bwMode="auto">
              <a:xfrm>
                <a:off x="48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0" name="Rectangle 56"/>
              <p:cNvSpPr>
                <a:spLocks noChangeArrowheads="1"/>
              </p:cNvSpPr>
              <p:nvPr/>
            </p:nvSpPr>
            <p:spPr bwMode="auto">
              <a:xfrm>
                <a:off x="49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1" name="Rectangle 57"/>
              <p:cNvSpPr>
                <a:spLocks noChangeArrowheads="1"/>
              </p:cNvSpPr>
              <p:nvPr/>
            </p:nvSpPr>
            <p:spPr bwMode="auto">
              <a:xfrm>
                <a:off x="50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2" name="Rectangle 58"/>
              <p:cNvSpPr>
                <a:spLocks noChangeArrowheads="1"/>
              </p:cNvSpPr>
              <p:nvPr/>
            </p:nvSpPr>
            <p:spPr bwMode="auto">
              <a:xfrm>
                <a:off x="51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3" name="Rectangle 59"/>
              <p:cNvSpPr>
                <a:spLocks noChangeArrowheads="1"/>
              </p:cNvSpPr>
              <p:nvPr/>
            </p:nvSpPr>
            <p:spPr bwMode="auto">
              <a:xfrm>
                <a:off x="52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4" name="Rectangle 60"/>
              <p:cNvSpPr>
                <a:spLocks noChangeArrowheads="1"/>
              </p:cNvSpPr>
              <p:nvPr/>
            </p:nvSpPr>
            <p:spPr bwMode="auto">
              <a:xfrm>
                <a:off x="53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5" name="Rectangle 61"/>
              <p:cNvSpPr>
                <a:spLocks noChangeArrowheads="1"/>
              </p:cNvSpPr>
              <p:nvPr/>
            </p:nvSpPr>
            <p:spPr bwMode="auto">
              <a:xfrm>
                <a:off x="54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6" name="Rectangle 62"/>
              <p:cNvSpPr>
                <a:spLocks noChangeArrowheads="1"/>
              </p:cNvSpPr>
              <p:nvPr/>
            </p:nvSpPr>
            <p:spPr bwMode="auto">
              <a:xfrm>
                <a:off x="55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7" name="Rectangle 63"/>
              <p:cNvSpPr>
                <a:spLocks noChangeArrowheads="1"/>
              </p:cNvSpPr>
              <p:nvPr/>
            </p:nvSpPr>
            <p:spPr bwMode="auto">
              <a:xfrm>
                <a:off x="56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6" name="Rectangle 64"/>
            <p:cNvSpPr>
              <a:spLocks noChangeArrowheads="1"/>
            </p:cNvSpPr>
            <p:nvPr/>
          </p:nvSpPr>
          <p:spPr bwMode="auto">
            <a:xfrm>
              <a:off x="429" y="0"/>
              <a:ext cx="5331" cy="4320"/>
            </a:xfrm>
            <a:prstGeom prst="rect">
              <a:avLst/>
            </a:prstGeom>
            <a:solidFill>
              <a:schemeClr val="accent1">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7" name="Rectangle 65"/>
            <p:cNvSpPr>
              <a:spLocks noChangeArrowheads="1"/>
            </p:cNvSpPr>
            <p:nvPr/>
          </p:nvSpPr>
          <p:spPr bwMode="auto">
            <a:xfrm>
              <a:off x="0" y="0"/>
              <a:ext cx="5760" cy="321"/>
            </a:xfrm>
            <a:prstGeom prst="rect">
              <a:avLst/>
            </a:prstGeom>
            <a:solidFill>
              <a:schemeClr val="hlink">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68" name="Rectangle 66"/>
          <p:cNvSpPr>
            <a:spLocks noChangeArrowheads="1"/>
          </p:cNvSpPr>
          <p:nvPr/>
        </p:nvSpPr>
        <p:spPr bwMode="auto">
          <a:xfrm>
            <a:off x="4673603" y="2590800"/>
            <a:ext cx="6523567" cy="76200"/>
          </a:xfrm>
          <a:prstGeom prst="rect">
            <a:avLst/>
          </a:prstGeom>
          <a:solidFill>
            <a:schemeClr val="hlink">
              <a:alpha val="50000"/>
            </a:schemeClr>
          </a:solidFill>
          <a:ln w="9525">
            <a:noFill/>
            <a:miter lim="800000"/>
            <a:headEnd/>
            <a:tailEnd/>
          </a:ln>
          <a:effectLst/>
        </p:spPr>
        <p:txBody>
          <a:bodyPr wrap="none" anchor="ctr"/>
          <a:lstStyle/>
          <a:p>
            <a:pPr algn="ctr" fontAlgn="base">
              <a:spcBef>
                <a:spcPct val="0"/>
              </a:spcBef>
              <a:spcAft>
                <a:spcPct val="0"/>
              </a:spcAft>
              <a:defRPr/>
            </a:pPr>
            <a:endParaRPr kumimoji="1" lang="en-AU" sz="2400" dirty="0">
              <a:solidFill>
                <a:srgbClr val="000000"/>
              </a:solidFill>
              <a:ea typeface="ＭＳ Ｐゴシック" pitchFamily="-128" charset="-128"/>
            </a:endParaRPr>
          </a:p>
        </p:txBody>
      </p:sp>
      <p:sp>
        <p:nvSpPr>
          <p:cNvPr id="6211" name="Rectangle 67"/>
          <p:cNvSpPr>
            <a:spLocks noGrp="1" noChangeArrowheads="1"/>
          </p:cNvSpPr>
          <p:nvPr>
            <p:ph type="ctrTitle" sz="quarter"/>
          </p:nvPr>
        </p:nvSpPr>
        <p:spPr>
          <a:xfrm>
            <a:off x="1039287" y="1447800"/>
            <a:ext cx="10238316" cy="1081088"/>
          </a:xfrm>
        </p:spPr>
        <p:txBody>
          <a:bodyPr/>
          <a:lstStyle>
            <a:lvl1pPr algn="r">
              <a:defRPr/>
            </a:lvl1pPr>
          </a:lstStyle>
          <a:p>
            <a:r>
              <a:rPr lang="en-US"/>
              <a:t>Click to edit Master title style</a:t>
            </a:r>
          </a:p>
        </p:txBody>
      </p:sp>
      <p:sp>
        <p:nvSpPr>
          <p:cNvPr id="6212" name="Rectangle 68"/>
          <p:cNvSpPr>
            <a:spLocks noGrp="1" noChangeArrowheads="1"/>
          </p:cNvSpPr>
          <p:nvPr>
            <p:ph type="subTitle" sz="quarter" idx="1"/>
          </p:nvPr>
        </p:nvSpPr>
        <p:spPr>
          <a:xfrm>
            <a:off x="5361517" y="2860680"/>
            <a:ext cx="5916083" cy="3114675"/>
          </a:xfrm>
        </p:spPr>
        <p:txBody>
          <a:bodyPr/>
          <a:lstStyle>
            <a:lvl1pPr marL="0" indent="0">
              <a:buFont typeface="Wingdings" pitchFamily="-128" charset="2"/>
              <a:buNone/>
              <a:defRPr/>
            </a:lvl1pPr>
          </a:lstStyle>
          <a:p>
            <a:r>
              <a:rPr lang="en-US"/>
              <a:t>Click to edit Master subtitle style</a:t>
            </a:r>
          </a:p>
        </p:txBody>
      </p:sp>
      <p:sp>
        <p:nvSpPr>
          <p:cNvPr id="69" name="Rectangle 69"/>
          <p:cNvSpPr>
            <a:spLocks noGrp="1" noChangeArrowheads="1"/>
          </p:cNvSpPr>
          <p:nvPr>
            <p:ph type="dt" sz="quarter" idx="10"/>
          </p:nvPr>
        </p:nvSpPr>
        <p:spPr bwMode="auto">
          <a:xfrm>
            <a:off x="914400" y="6248400"/>
            <a:ext cx="2540000"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eaLnBrk="1" hangingPunct="1">
              <a:defRPr sz="1400">
                <a:latin typeface="+mn-lt"/>
                <a:ea typeface="ＭＳ Ｐゴシック" pitchFamily="-128" charset="-128"/>
              </a:defRPr>
            </a:lvl1pPr>
          </a:lstStyle>
          <a:p>
            <a:pPr fontAlgn="base">
              <a:spcBef>
                <a:spcPct val="0"/>
              </a:spcBef>
              <a:spcAft>
                <a:spcPct val="0"/>
              </a:spcAft>
              <a:defRPr/>
            </a:pPr>
            <a:endParaRPr lang="en-US">
              <a:solidFill>
                <a:srgbClr val="000000"/>
              </a:solidFill>
            </a:endParaRPr>
          </a:p>
        </p:txBody>
      </p:sp>
      <p:sp>
        <p:nvSpPr>
          <p:cNvPr id="70" name="Rectangle 70"/>
          <p:cNvSpPr>
            <a:spLocks noGrp="1" noChangeArrowheads="1"/>
          </p:cNvSpPr>
          <p:nvPr>
            <p:ph type="ftr" sz="quarter" idx="11"/>
          </p:nvPr>
        </p:nvSpPr>
        <p:spPr>
          <a:xfrm>
            <a:off x="4165600" y="6248400"/>
            <a:ext cx="3860800" cy="457200"/>
          </a:xfrm>
        </p:spPr>
        <p:txBody>
          <a:bodyPr/>
          <a:lstStyle>
            <a:lvl1pPr algn="ctr">
              <a:defRPr sz="1400"/>
            </a:lvl1pPr>
          </a:lstStyle>
          <a:p>
            <a:pPr>
              <a:defRPr/>
            </a:pPr>
            <a:endParaRPr lang="en-US">
              <a:solidFill>
                <a:srgbClr val="000000"/>
              </a:solidFill>
            </a:endParaRPr>
          </a:p>
        </p:txBody>
      </p:sp>
      <p:sp>
        <p:nvSpPr>
          <p:cNvPr id="71" name="Rectangle 71"/>
          <p:cNvSpPr>
            <a:spLocks noGrp="1" noChangeArrowheads="1"/>
          </p:cNvSpPr>
          <p:nvPr>
            <p:ph type="sldNum" sz="quarter" idx="12"/>
          </p:nvPr>
        </p:nvSpPr>
        <p:spPr>
          <a:xfrm>
            <a:off x="8737600" y="6248400"/>
            <a:ext cx="2540000" cy="457200"/>
          </a:xfrm>
        </p:spPr>
        <p:txBody>
          <a:bodyPr/>
          <a:lstStyle>
            <a:lvl1pPr>
              <a:defRPr sz="1400"/>
            </a:lvl1pPr>
          </a:lstStyle>
          <a:p>
            <a:fld id="{802610DC-8B56-4232-BB9D-4A52AAF69381}"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492901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B1D4BEB1-7118-420B-BB69-725B537B5F60}"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7856369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4CB7F05A-7AE8-44FD-B51D-98BA795D97B6}"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130342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4384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628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8BA8D423-A9A7-4F6C-92DE-076231DED2F4}"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7817372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8" name="Rectangle 69"/>
          <p:cNvSpPr>
            <a:spLocks noGrp="1" noChangeArrowheads="1"/>
          </p:cNvSpPr>
          <p:nvPr>
            <p:ph type="sldNum" sz="quarter" idx="11"/>
          </p:nvPr>
        </p:nvSpPr>
        <p:spPr>
          <a:ln/>
        </p:spPr>
        <p:txBody>
          <a:bodyPr/>
          <a:lstStyle>
            <a:lvl1pPr>
              <a:defRPr/>
            </a:lvl1pPr>
          </a:lstStyle>
          <a:p>
            <a:fld id="{AA268EBB-6E80-415D-BF66-AEE3DA32860C}"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762387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4" name="Rectangle 69"/>
          <p:cNvSpPr>
            <a:spLocks noGrp="1" noChangeArrowheads="1"/>
          </p:cNvSpPr>
          <p:nvPr>
            <p:ph type="sldNum" sz="quarter" idx="11"/>
          </p:nvPr>
        </p:nvSpPr>
        <p:spPr>
          <a:ln/>
        </p:spPr>
        <p:txBody>
          <a:bodyPr/>
          <a:lstStyle>
            <a:lvl1pPr>
              <a:defRPr/>
            </a:lvl1pPr>
          </a:lstStyle>
          <a:p>
            <a:fld id="{714493C4-62B6-4975-8001-235374403C36}"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808599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3" name="Rectangle 69"/>
          <p:cNvSpPr>
            <a:spLocks noGrp="1" noChangeArrowheads="1"/>
          </p:cNvSpPr>
          <p:nvPr>
            <p:ph type="sldNum" sz="quarter" idx="11"/>
          </p:nvPr>
        </p:nvSpPr>
        <p:spPr>
          <a:ln/>
        </p:spPr>
        <p:txBody>
          <a:bodyPr/>
          <a:lstStyle>
            <a:lvl1pPr>
              <a:defRPr/>
            </a:lvl1pPr>
          </a:lstStyle>
          <a:p>
            <a:fld id="{FF922BBE-75F2-4B4E-9725-A5A487B8E6D4}"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561299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C526E3E1-556B-4199-BBCE-42BCDA59C4A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4216406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BB0761D8-2AC7-42D8-8A35-68A4A3BA2C23}"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907492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98E1A213-7552-437F-BB61-71403CFC9197}"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686146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9400" y="990600"/>
            <a:ext cx="2514600"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25600" y="990600"/>
            <a:ext cx="7340600" cy="5105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EF247375-F63D-4A21-B2D3-E3749967C4B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8561148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28601"/>
            <a:ext cx="10363200" cy="4571999"/>
          </a:xfrm>
        </p:spPr>
        <p:txBody>
          <a:bodyPr anchor="ctr">
            <a:noAutofit/>
          </a:bodyPr>
          <a:lstStyle>
            <a:lvl1pPr>
              <a:lnSpc>
                <a:spcPct val="100000"/>
              </a:lnSpc>
              <a:defRPr sz="8800" spc="-80" baseline="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09600" y="4800600"/>
            <a:ext cx="9144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fontAlgn="base">
              <a:spcBef>
                <a:spcPct val="0"/>
              </a:spcBef>
              <a:spcAft>
                <a:spcPct val="0"/>
              </a:spcAft>
              <a:defRPr/>
            </a:pPr>
            <a:endParaRPr lang="en-US">
              <a:solidFill>
                <a:srgbClr val="000000"/>
              </a:solidFill>
            </a:endParaRPr>
          </a:p>
        </p:txBody>
      </p:sp>
      <p:sp>
        <p:nvSpPr>
          <p:cNvPr id="5" name="Footer Placeholder 4"/>
          <p:cNvSpPr>
            <a:spLocks noGrp="1"/>
          </p:cNvSpPr>
          <p:nvPr>
            <p:ph type="ftr" sz="quarter" idx="11"/>
          </p:nvPr>
        </p:nvSpPr>
        <p:spPr/>
        <p:txBody>
          <a:bodyPr/>
          <a:lstStyle/>
          <a:p>
            <a:pPr>
              <a:defRPr/>
            </a:pPr>
            <a:endParaRPr lang="en-US">
              <a:solidFill>
                <a:srgbClr val="000000"/>
              </a:solidFill>
            </a:endParaRPr>
          </a:p>
        </p:txBody>
      </p:sp>
      <p:sp>
        <p:nvSpPr>
          <p:cNvPr id="9" name="Rectangle 8"/>
          <p:cNvSpPr/>
          <p:nvPr/>
        </p:nvSpPr>
        <p:spPr>
          <a:xfrm>
            <a:off x="12001499" y="4846320"/>
            <a:ext cx="190501"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2001499" y="0"/>
            <a:ext cx="190501"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43E6D361-8A28-4186-988C-B1163ECBD4C9}" type="slidenum">
              <a:rPr lang="en-US" altLang="en-US" smtClean="0">
                <a:solidFill>
                  <a:srgbClr val="000000"/>
                </a:solidFill>
              </a:rPr>
              <a:pPr/>
              <a:t>‹#›</a:t>
            </a:fld>
            <a:endParaRPr lang="en-US" altLang="en-US">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BF6111-6C45-4BBF-9B47-8B16226FB9EF}" type="datetimeFigureOut">
              <a:rPr lang="en-US" smtClean="0"/>
              <a:t>3/24/2017</a:t>
            </a:fld>
            <a:endParaRPr lang="en-US"/>
          </a:p>
        </p:txBody>
      </p:sp>
      <p:sp>
        <p:nvSpPr>
          <p:cNvPr id="5" name="Footer Placeholder 4"/>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6" name="Slide Number Placeholder 5"/>
          <p:cNvSpPr>
            <a:spLocks noGrp="1"/>
          </p:cNvSpPr>
          <p:nvPr>
            <p:ph type="sldNum" sz="quarter" idx="12"/>
          </p:nvPr>
        </p:nvSpPr>
        <p:spPr/>
        <p:txBody>
          <a:bodyPr/>
          <a:lstStyle/>
          <a:p>
            <a:fld id="{903EBDFB-CCB8-4134-8BA2-3972733E85BB}" type="slidenum">
              <a:rPr lang="en-US" altLang="en-US" smtClean="0">
                <a:solidFill>
                  <a:srgbClr val="000000"/>
                </a:solidFill>
              </a:rPr>
              <a:pPr/>
              <a:t>‹#›</a:t>
            </a:fld>
            <a:endParaRPr lang="en-US" altLang="en-US">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1447801"/>
            <a:ext cx="10363200" cy="4321175"/>
          </a:xfrm>
        </p:spPr>
        <p:txBody>
          <a:bodyPr anchor="ctr">
            <a:noAutofit/>
          </a:bodyPr>
          <a:lstStyle>
            <a:lvl1pPr algn="l">
              <a:lnSpc>
                <a:spcPct val="100000"/>
              </a:lnSpc>
              <a:defRPr sz="8800" b="0" cap="all" spc="-80" baseline="0">
                <a:solidFill>
                  <a:schemeClr val="tx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228601"/>
            <a:ext cx="103632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99BF6111-6C45-4BBF-9B47-8B16226FB9EF}" type="datetimeFigureOut">
              <a:rPr lang="en-US" smtClean="0"/>
              <a:t>3/24/2017</a:t>
            </a:fld>
            <a:endParaRPr lang="en-US"/>
          </a:p>
        </p:txBody>
      </p:sp>
      <p:sp>
        <p:nvSpPr>
          <p:cNvPr id="8" name="Slide Number Placeholder 7"/>
          <p:cNvSpPr>
            <a:spLocks noGrp="1"/>
          </p:cNvSpPr>
          <p:nvPr>
            <p:ph type="sldNum" sz="quarter" idx="11"/>
          </p:nvPr>
        </p:nvSpPr>
        <p:spPr/>
        <p:txBody>
          <a:bodyPr/>
          <a:lstStyle/>
          <a:p>
            <a:fld id="{0D3102CD-2CB1-481A-9067-4F8FC3FC0FE4}" type="slidenum">
              <a:rPr lang="en-US" altLang="en-US" smtClean="0">
                <a:solidFill>
                  <a:srgbClr val="000000"/>
                </a:solidFill>
              </a:rPr>
              <a:pPr/>
              <a:t>‹#›</a:t>
            </a:fld>
            <a:endParaRPr lang="en-US" altLang="en-US">
              <a:solidFill>
                <a:srgbClr val="000000"/>
              </a:solidFill>
            </a:endParaRPr>
          </a:p>
        </p:txBody>
      </p:sp>
      <p:sp>
        <p:nvSpPr>
          <p:cNvPr id="9" name="Footer Placeholder 8"/>
          <p:cNvSpPr>
            <a:spLocks noGrp="1"/>
          </p:cNvSpPr>
          <p:nvPr>
            <p:ph type="ftr" sz="quarter" idx="12"/>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74240" y="1574800"/>
            <a:ext cx="438912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786880" y="1574800"/>
            <a:ext cx="438912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9BF6111-6C45-4BBF-9B47-8B16226FB9EF}" type="datetimeFigureOut">
              <a:rPr lang="en-US" smtClean="0"/>
              <a:t>3/24/2017</a:t>
            </a:fld>
            <a:endParaRPr lang="en-US"/>
          </a:p>
        </p:txBody>
      </p:sp>
      <p:sp>
        <p:nvSpPr>
          <p:cNvPr id="6" name="Footer Placeholder 5"/>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7" name="Slide Number Placeholder 6"/>
          <p:cNvSpPr>
            <a:spLocks noGrp="1"/>
          </p:cNvSpPr>
          <p:nvPr>
            <p:ph type="sldNum" sz="quarter" idx="12"/>
          </p:nvPr>
        </p:nvSpPr>
        <p:spPr/>
        <p:txBody>
          <a:bodyPr/>
          <a:lstStyle/>
          <a:p>
            <a:fld id="{BDD25AD5-DDE9-4523-B04F-F5F027EFC928}" type="slidenum">
              <a:rPr lang="en-US" altLang="en-US" smtClean="0">
                <a:solidFill>
                  <a:srgbClr val="000000"/>
                </a:solidFill>
              </a:rPr>
              <a:pPr/>
              <a:t>‹#›</a:t>
            </a:fld>
            <a:endParaRPr lang="en-US" altLang="en-US">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70176" y="1572768"/>
            <a:ext cx="438912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70176" y="2259366"/>
            <a:ext cx="438912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790944" y="1572768"/>
            <a:ext cx="438912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6790944" y="2259366"/>
            <a:ext cx="438912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BF6111-6C45-4BBF-9B47-8B16226FB9EF}" type="datetimeFigureOut">
              <a:rPr lang="en-US" smtClean="0"/>
              <a:t>3/24/2017</a:t>
            </a:fld>
            <a:endParaRPr lang="en-US"/>
          </a:p>
        </p:txBody>
      </p:sp>
      <p:sp>
        <p:nvSpPr>
          <p:cNvPr id="8" name="Footer Placeholder 7"/>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9" name="Slide Number Placeholder 8"/>
          <p:cNvSpPr>
            <a:spLocks noGrp="1"/>
          </p:cNvSpPr>
          <p:nvPr>
            <p:ph type="sldNum" sz="quarter" idx="12"/>
          </p:nvPr>
        </p:nvSpPr>
        <p:spPr/>
        <p:txBody>
          <a:bodyPr/>
          <a:lstStyle/>
          <a:p>
            <a:fld id="{3F82B063-3E15-41C8-8723-5AB6F9DD29D9}" type="slidenum">
              <a:rPr lang="en-US" altLang="en-US" smtClean="0">
                <a:solidFill>
                  <a:srgbClr val="000000"/>
                </a:solidFill>
              </a:rPr>
              <a:pPr/>
              <a:t>‹#›</a:t>
            </a:fld>
            <a:endParaRPr lang="en-US" altLang="en-US">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9BF6111-6C45-4BBF-9B47-8B16226FB9EF}" type="datetimeFigureOut">
              <a:rPr lang="en-US" smtClean="0"/>
              <a:t>3/24/2017</a:t>
            </a:fld>
            <a:endParaRPr lang="en-US"/>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F8881DD3-7256-47E9-9CD3-FE82E9BAC07D}" type="slidenum">
              <a:rPr lang="en-US" altLang="en-US" smtClean="0">
                <a:solidFill>
                  <a:srgbClr val="000000"/>
                </a:solidFill>
              </a:rPr>
              <a:pPr/>
              <a:t>‹#›</a:t>
            </a:fld>
            <a:endParaRPr lang="en-US" altLang="en-US">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BF6111-6C45-4BBF-9B47-8B16226FB9EF}" type="datetimeFigureOut">
              <a:rPr lang="en-US" smtClean="0"/>
              <a:t>3/24/2017</a:t>
            </a:fld>
            <a:endParaRPr lang="en-US"/>
          </a:p>
        </p:txBody>
      </p:sp>
      <p:sp>
        <p:nvSpPr>
          <p:cNvPr id="3" name="Footer Placeholder 2"/>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4" name="Slide Number Placeholder 3"/>
          <p:cNvSpPr>
            <a:spLocks noGrp="1"/>
          </p:cNvSpPr>
          <p:nvPr>
            <p:ph type="sldNum" sz="quarter" idx="12"/>
          </p:nvPr>
        </p:nvSpPr>
        <p:spPr/>
        <p:txBody>
          <a:bodyPr/>
          <a:lstStyle/>
          <a:p>
            <a:fld id="{4A043D06-A899-4626-9A2A-5D9F12807BCD}" type="slidenum">
              <a:rPr lang="en-US" altLang="en-US" smtClean="0">
                <a:solidFill>
                  <a:srgbClr val="000000"/>
                </a:solidFill>
              </a:rPr>
              <a:pPr/>
              <a:t>‹#›</a:t>
            </a:fld>
            <a:endParaRPr lang="en-US" altLang="en-US">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6733" y="1600200"/>
            <a:ext cx="6815667"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601" y="1600200"/>
            <a:ext cx="4011084"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9BF6111-6C45-4BBF-9B47-8B16226FB9EF}" type="datetimeFigureOut">
              <a:rPr lang="en-US" smtClean="0"/>
              <a:t>3/24/2017</a:t>
            </a:fld>
            <a:endParaRPr lang="en-US"/>
          </a:p>
        </p:txBody>
      </p:sp>
      <p:sp>
        <p:nvSpPr>
          <p:cNvPr id="6" name="Footer Placeholder 5"/>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7" name="Slide Number Placeholder 6"/>
          <p:cNvSpPr>
            <a:spLocks noGrp="1"/>
          </p:cNvSpPr>
          <p:nvPr>
            <p:ph type="sldNum" sz="quarter" idx="12"/>
          </p:nvPr>
        </p:nvSpPr>
        <p:spPr/>
        <p:txBody>
          <a:bodyPr/>
          <a:lstStyle/>
          <a:p>
            <a:fld id="{4F8A3448-CF4D-4DCC-BFDC-DA6FF83163F9}" type="slidenum">
              <a:rPr lang="en-US" altLang="en-US" smtClean="0">
                <a:solidFill>
                  <a:srgbClr val="000000"/>
                </a:solidFill>
              </a:rPr>
              <a:pPr/>
              <a:t>‹#›</a:t>
            </a:fld>
            <a:endParaRPr lang="en-US" altLang="en-US">
              <a:solidFill>
                <a:srgbClr val="000000"/>
              </a:solidFill>
            </a:endParaRPr>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12001499" y="4846320"/>
            <a:ext cx="190501"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12001169"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09600" y="5715000"/>
            <a:ext cx="108712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9BF6111-6C45-4BBF-9B47-8B16226FB9EF}" type="datetimeFigureOut">
              <a:rPr lang="en-US" smtClean="0"/>
              <a:t>3/24/2017</a:t>
            </a:fld>
            <a:endParaRPr lang="en-US"/>
          </a:p>
        </p:txBody>
      </p:sp>
      <p:sp>
        <p:nvSpPr>
          <p:cNvPr id="6" name="Footer Placeholder 5"/>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49A8EB83-D8D3-4372-8EBF-DACEF42964BF}" type="slidenum">
              <a:rPr lang="en-US" altLang="en-US" smtClean="0">
                <a:solidFill>
                  <a:srgbClr val="000000"/>
                </a:solidFill>
              </a:rPr>
              <a:pPr/>
              <a:t>‹#›</a:t>
            </a:fld>
            <a:endParaRPr lang="en-US" altLang="en-US">
              <a:solidFill>
                <a:srgbClr val="000000"/>
              </a:solidFill>
            </a:endParaRPr>
          </a:p>
        </p:txBody>
      </p:sp>
      <p:sp>
        <p:nvSpPr>
          <p:cNvPr id="8" name="Title 7"/>
          <p:cNvSpPr>
            <a:spLocks noGrp="1"/>
          </p:cNvSpPr>
          <p:nvPr>
            <p:ph type="title"/>
          </p:nvPr>
        </p:nvSpPr>
        <p:spPr>
          <a:xfrm>
            <a:off x="609600" y="4953000"/>
            <a:ext cx="10871200" cy="762000"/>
          </a:xfrm>
        </p:spPr>
        <p:txBody>
          <a:bodyPr anchor="t">
            <a:normAutofit/>
          </a:bodyPr>
          <a:lstStyle>
            <a:lvl1pPr>
              <a:defRPr sz="3200"/>
            </a:lvl1pPr>
          </a:lstStyle>
          <a:p>
            <a:r>
              <a:rPr lang="en-US" smtClean="0"/>
              <a:t>Click to edit Master title style</a:t>
            </a:r>
            <a:endParaRPr lang="en-US" dirty="0"/>
          </a:p>
        </p:txBody>
      </p:sp>
      <p:sp>
        <p:nvSpPr>
          <p:cNvPr id="10" name="Rectangle 9"/>
          <p:cNvSpPr/>
          <p:nvPr/>
        </p:nvSpPr>
        <p:spPr>
          <a:xfrm>
            <a:off x="12001499" y="0"/>
            <a:ext cx="190501"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BF6111-6C45-4BBF-9B47-8B16226FB9EF}" type="datetimeFigureOut">
              <a:rPr lang="en-US" smtClean="0"/>
              <a:t>3/24/2017</a:t>
            </a:fld>
            <a:endParaRPr lang="en-US"/>
          </a:p>
        </p:txBody>
      </p:sp>
      <p:sp>
        <p:nvSpPr>
          <p:cNvPr id="5" name="Footer Placeholder 4"/>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6" name="Slide Number Placeholder 5"/>
          <p:cNvSpPr>
            <a:spLocks noGrp="1"/>
          </p:cNvSpPr>
          <p:nvPr>
            <p:ph type="sldNum" sz="quarter" idx="12"/>
          </p:nvPr>
        </p:nvSpPr>
        <p:spPr/>
        <p:txBody>
          <a:bodyPr/>
          <a:lstStyle/>
          <a:p>
            <a:fld id="{466A7F90-19C7-43E4-B944-ADE768DD0859}" type="slidenum">
              <a:rPr lang="en-US" altLang="en-US" smtClean="0">
                <a:solidFill>
                  <a:srgbClr val="000000"/>
                </a:solidFill>
              </a:rPr>
              <a:pPr/>
              <a:t>‹#›</a:t>
            </a:fld>
            <a:endParaRPr lang="en-US" altLang="en-US">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BF6111-6C45-4BBF-9B47-8B16226FB9EF}" type="datetimeFigureOut">
              <a:rPr lang="en-US" smtClean="0"/>
              <a:t>3/24/2017</a:t>
            </a:fld>
            <a:endParaRPr lang="en-US"/>
          </a:p>
        </p:txBody>
      </p:sp>
      <p:sp>
        <p:nvSpPr>
          <p:cNvPr id="5" name="Footer Placeholder 4"/>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6" name="Slide Number Placeholder 5"/>
          <p:cNvSpPr>
            <a:spLocks noGrp="1"/>
          </p:cNvSpPr>
          <p:nvPr>
            <p:ph type="sldNum" sz="quarter" idx="12"/>
          </p:nvPr>
        </p:nvSpPr>
        <p:spPr/>
        <p:txBody>
          <a:bodyPr/>
          <a:lstStyle/>
          <a:p>
            <a:fld id="{640E4A3D-6C37-4119-8E9E-F2DF4CF66D6E}" type="slidenum">
              <a:rPr lang="en-US" altLang="en-US" smtClean="0">
                <a:solidFill>
                  <a:srgbClr val="000000"/>
                </a:solidFill>
              </a:rPr>
              <a:pPr/>
              <a:t>‹#›</a:t>
            </a:fld>
            <a:endParaRPr lang="en-US" altLang="en-U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625600" y="-9525"/>
            <a:ext cx="10566400" cy="6867525"/>
            <a:chOff x="0" y="0"/>
            <a:chExt cx="5762" cy="4326"/>
          </a:xfrm>
        </p:grpSpPr>
        <p:sp>
          <p:nvSpPr>
            <p:cNvPr id="5123" name="Rectangle 3"/>
            <p:cNvSpPr>
              <a:spLocks noChangeArrowheads="1"/>
            </p:cNvSpPr>
            <p:nvPr/>
          </p:nvSpPr>
          <p:spPr bwMode="hidden">
            <a:xfrm>
              <a:off x="0" y="0"/>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4" name="Rectangle 4"/>
            <p:cNvSpPr>
              <a:spLocks noChangeArrowheads="1"/>
            </p:cNvSpPr>
            <p:nvPr/>
          </p:nvSpPr>
          <p:spPr bwMode="hidden">
            <a:xfrm>
              <a:off x="9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5" name="Rectangle 5"/>
            <p:cNvSpPr>
              <a:spLocks noChangeArrowheads="1"/>
            </p:cNvSpPr>
            <p:nvPr/>
          </p:nvSpPr>
          <p:spPr bwMode="hidden">
            <a:xfrm>
              <a:off x="19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6" name="Rectangle 6"/>
            <p:cNvSpPr>
              <a:spLocks noChangeArrowheads="1"/>
            </p:cNvSpPr>
            <p:nvPr/>
          </p:nvSpPr>
          <p:spPr bwMode="hidden">
            <a:xfrm>
              <a:off x="289"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7" name="Rectangle 7"/>
            <p:cNvSpPr>
              <a:spLocks noChangeArrowheads="1"/>
            </p:cNvSpPr>
            <p:nvPr/>
          </p:nvSpPr>
          <p:spPr bwMode="hidden">
            <a:xfrm>
              <a:off x="384"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8" name="Rectangle 8"/>
            <p:cNvSpPr>
              <a:spLocks noChangeArrowheads="1"/>
            </p:cNvSpPr>
            <p:nvPr/>
          </p:nvSpPr>
          <p:spPr bwMode="hidden">
            <a:xfrm>
              <a:off x="480"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9" name="Rectangle 9"/>
            <p:cNvSpPr>
              <a:spLocks noChangeArrowheads="1"/>
            </p:cNvSpPr>
            <p:nvPr/>
          </p:nvSpPr>
          <p:spPr bwMode="hidden">
            <a:xfrm>
              <a:off x="57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0" name="Rectangle 10"/>
            <p:cNvSpPr>
              <a:spLocks noChangeArrowheads="1"/>
            </p:cNvSpPr>
            <p:nvPr/>
          </p:nvSpPr>
          <p:spPr bwMode="hidden">
            <a:xfrm>
              <a:off x="67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1" name="Rectangle 11"/>
            <p:cNvSpPr>
              <a:spLocks noChangeArrowheads="1"/>
            </p:cNvSpPr>
            <p:nvPr/>
          </p:nvSpPr>
          <p:spPr bwMode="hidden">
            <a:xfrm>
              <a:off x="76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2" name="Rectangle 12"/>
            <p:cNvSpPr>
              <a:spLocks noChangeArrowheads="1"/>
            </p:cNvSpPr>
            <p:nvPr/>
          </p:nvSpPr>
          <p:spPr bwMode="hidden">
            <a:xfrm>
              <a:off x="865"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3" name="Rectangle 13"/>
            <p:cNvSpPr>
              <a:spLocks noChangeArrowheads="1"/>
            </p:cNvSpPr>
            <p:nvPr/>
          </p:nvSpPr>
          <p:spPr bwMode="hidden">
            <a:xfrm>
              <a:off x="960"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4" name="Rectangle 14"/>
            <p:cNvSpPr>
              <a:spLocks noChangeArrowheads="1"/>
            </p:cNvSpPr>
            <p:nvPr/>
          </p:nvSpPr>
          <p:spPr bwMode="hidden">
            <a:xfrm>
              <a:off x="1056"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5" name="Rectangle 15"/>
            <p:cNvSpPr>
              <a:spLocks noChangeArrowheads="1"/>
            </p:cNvSpPr>
            <p:nvPr/>
          </p:nvSpPr>
          <p:spPr bwMode="hidden">
            <a:xfrm>
              <a:off x="115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6" name="Rectangle 16"/>
            <p:cNvSpPr>
              <a:spLocks noChangeArrowheads="1"/>
            </p:cNvSpPr>
            <p:nvPr/>
          </p:nvSpPr>
          <p:spPr bwMode="hidden">
            <a:xfrm>
              <a:off x="124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7" name="Rectangle 17"/>
            <p:cNvSpPr>
              <a:spLocks noChangeArrowheads="1"/>
            </p:cNvSpPr>
            <p:nvPr/>
          </p:nvSpPr>
          <p:spPr bwMode="hidden">
            <a:xfrm>
              <a:off x="134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8" name="Rectangle 18"/>
            <p:cNvSpPr>
              <a:spLocks noChangeArrowheads="1"/>
            </p:cNvSpPr>
            <p:nvPr/>
          </p:nvSpPr>
          <p:spPr bwMode="hidden">
            <a:xfrm>
              <a:off x="1441"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9" name="Rectangle 19"/>
            <p:cNvSpPr>
              <a:spLocks noChangeArrowheads="1"/>
            </p:cNvSpPr>
            <p:nvPr/>
          </p:nvSpPr>
          <p:spPr bwMode="hidden">
            <a:xfrm>
              <a:off x="1536"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0" name="Rectangle 20"/>
            <p:cNvSpPr>
              <a:spLocks noChangeArrowheads="1"/>
            </p:cNvSpPr>
            <p:nvPr/>
          </p:nvSpPr>
          <p:spPr bwMode="hidden">
            <a:xfrm>
              <a:off x="1632"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1" name="Rectangle 21"/>
            <p:cNvSpPr>
              <a:spLocks noChangeArrowheads="1"/>
            </p:cNvSpPr>
            <p:nvPr/>
          </p:nvSpPr>
          <p:spPr bwMode="hidden">
            <a:xfrm>
              <a:off x="172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2" name="Rectangle 22"/>
            <p:cNvSpPr>
              <a:spLocks noChangeArrowheads="1"/>
            </p:cNvSpPr>
            <p:nvPr/>
          </p:nvSpPr>
          <p:spPr bwMode="hidden">
            <a:xfrm>
              <a:off x="182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3" name="Rectangle 23"/>
            <p:cNvSpPr>
              <a:spLocks noChangeArrowheads="1"/>
            </p:cNvSpPr>
            <p:nvPr/>
          </p:nvSpPr>
          <p:spPr bwMode="hidden">
            <a:xfrm>
              <a:off x="192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4" name="Rectangle 24"/>
            <p:cNvSpPr>
              <a:spLocks noChangeArrowheads="1"/>
            </p:cNvSpPr>
            <p:nvPr/>
          </p:nvSpPr>
          <p:spPr bwMode="hidden">
            <a:xfrm>
              <a:off x="2016"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5" name="Rectangle 25"/>
            <p:cNvSpPr>
              <a:spLocks noChangeArrowheads="1"/>
            </p:cNvSpPr>
            <p:nvPr/>
          </p:nvSpPr>
          <p:spPr bwMode="hidden">
            <a:xfrm>
              <a:off x="2112"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6" name="Rectangle 26"/>
            <p:cNvSpPr>
              <a:spLocks noChangeArrowheads="1"/>
            </p:cNvSpPr>
            <p:nvPr/>
          </p:nvSpPr>
          <p:spPr bwMode="hidden">
            <a:xfrm>
              <a:off x="220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7" name="Rectangle 27"/>
            <p:cNvSpPr>
              <a:spLocks noChangeArrowheads="1"/>
            </p:cNvSpPr>
            <p:nvPr/>
          </p:nvSpPr>
          <p:spPr bwMode="hidden">
            <a:xfrm>
              <a:off x="230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8" name="Rectangle 28"/>
            <p:cNvSpPr>
              <a:spLocks noChangeArrowheads="1"/>
            </p:cNvSpPr>
            <p:nvPr/>
          </p:nvSpPr>
          <p:spPr bwMode="hidden">
            <a:xfrm>
              <a:off x="240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9" name="Rectangle 29"/>
            <p:cNvSpPr>
              <a:spLocks noChangeArrowheads="1"/>
            </p:cNvSpPr>
            <p:nvPr/>
          </p:nvSpPr>
          <p:spPr bwMode="hidden">
            <a:xfrm>
              <a:off x="2495"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0" name="Rectangle 30"/>
            <p:cNvSpPr>
              <a:spLocks noChangeArrowheads="1"/>
            </p:cNvSpPr>
            <p:nvPr/>
          </p:nvSpPr>
          <p:spPr bwMode="hidden">
            <a:xfrm>
              <a:off x="2592"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1" name="Rectangle 31"/>
            <p:cNvSpPr>
              <a:spLocks noChangeArrowheads="1"/>
            </p:cNvSpPr>
            <p:nvPr/>
          </p:nvSpPr>
          <p:spPr bwMode="hidden">
            <a:xfrm>
              <a:off x="2688"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2" name="Rectangle 32"/>
            <p:cNvSpPr>
              <a:spLocks noChangeArrowheads="1"/>
            </p:cNvSpPr>
            <p:nvPr/>
          </p:nvSpPr>
          <p:spPr bwMode="hidden">
            <a:xfrm>
              <a:off x="278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3" name="Rectangle 33"/>
            <p:cNvSpPr>
              <a:spLocks noChangeArrowheads="1"/>
            </p:cNvSpPr>
            <p:nvPr/>
          </p:nvSpPr>
          <p:spPr bwMode="hidden">
            <a:xfrm>
              <a:off x="288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4" name="Rectangle 34"/>
            <p:cNvSpPr>
              <a:spLocks noChangeArrowheads="1"/>
            </p:cNvSpPr>
            <p:nvPr/>
          </p:nvSpPr>
          <p:spPr bwMode="hidden">
            <a:xfrm>
              <a:off x="297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5" name="Rectangle 35"/>
            <p:cNvSpPr>
              <a:spLocks noChangeArrowheads="1"/>
            </p:cNvSpPr>
            <p:nvPr/>
          </p:nvSpPr>
          <p:spPr bwMode="hidden">
            <a:xfrm>
              <a:off x="3071"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6" name="Rectangle 36"/>
            <p:cNvSpPr>
              <a:spLocks noChangeArrowheads="1"/>
            </p:cNvSpPr>
            <p:nvPr/>
          </p:nvSpPr>
          <p:spPr bwMode="hidden">
            <a:xfrm>
              <a:off x="3168"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7" name="Rectangle 37"/>
            <p:cNvSpPr>
              <a:spLocks noChangeArrowheads="1"/>
            </p:cNvSpPr>
            <p:nvPr/>
          </p:nvSpPr>
          <p:spPr bwMode="hidden">
            <a:xfrm>
              <a:off x="3264"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8" name="Rectangle 38"/>
            <p:cNvSpPr>
              <a:spLocks noChangeArrowheads="1"/>
            </p:cNvSpPr>
            <p:nvPr/>
          </p:nvSpPr>
          <p:spPr bwMode="hidden">
            <a:xfrm>
              <a:off x="336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9" name="Rectangle 39"/>
            <p:cNvSpPr>
              <a:spLocks noChangeArrowheads="1"/>
            </p:cNvSpPr>
            <p:nvPr/>
          </p:nvSpPr>
          <p:spPr bwMode="hidden">
            <a:xfrm>
              <a:off x="345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0" name="Rectangle 40"/>
            <p:cNvSpPr>
              <a:spLocks noChangeArrowheads="1"/>
            </p:cNvSpPr>
            <p:nvPr/>
          </p:nvSpPr>
          <p:spPr bwMode="hidden">
            <a:xfrm>
              <a:off x="355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1" name="Rectangle 41"/>
            <p:cNvSpPr>
              <a:spLocks noChangeArrowheads="1"/>
            </p:cNvSpPr>
            <p:nvPr/>
          </p:nvSpPr>
          <p:spPr bwMode="hidden">
            <a:xfrm>
              <a:off x="3649"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2" name="Rectangle 42"/>
            <p:cNvSpPr>
              <a:spLocks noChangeArrowheads="1"/>
            </p:cNvSpPr>
            <p:nvPr/>
          </p:nvSpPr>
          <p:spPr bwMode="hidden">
            <a:xfrm>
              <a:off x="3744"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3" name="Rectangle 43"/>
            <p:cNvSpPr>
              <a:spLocks noChangeArrowheads="1"/>
            </p:cNvSpPr>
            <p:nvPr/>
          </p:nvSpPr>
          <p:spPr bwMode="hidden">
            <a:xfrm>
              <a:off x="3840"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4" name="Rectangle 44"/>
            <p:cNvSpPr>
              <a:spLocks noChangeArrowheads="1"/>
            </p:cNvSpPr>
            <p:nvPr/>
          </p:nvSpPr>
          <p:spPr bwMode="hidden">
            <a:xfrm>
              <a:off x="393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5" name="Rectangle 45"/>
            <p:cNvSpPr>
              <a:spLocks noChangeArrowheads="1"/>
            </p:cNvSpPr>
            <p:nvPr/>
          </p:nvSpPr>
          <p:spPr bwMode="hidden">
            <a:xfrm>
              <a:off x="403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6" name="Rectangle 46"/>
            <p:cNvSpPr>
              <a:spLocks noChangeArrowheads="1"/>
            </p:cNvSpPr>
            <p:nvPr/>
          </p:nvSpPr>
          <p:spPr bwMode="hidden">
            <a:xfrm>
              <a:off x="412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7" name="Rectangle 47"/>
            <p:cNvSpPr>
              <a:spLocks noChangeArrowheads="1"/>
            </p:cNvSpPr>
            <p:nvPr/>
          </p:nvSpPr>
          <p:spPr bwMode="hidden">
            <a:xfrm>
              <a:off x="4225"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8" name="Rectangle 48"/>
            <p:cNvSpPr>
              <a:spLocks noChangeArrowheads="1"/>
            </p:cNvSpPr>
            <p:nvPr/>
          </p:nvSpPr>
          <p:spPr bwMode="hidden">
            <a:xfrm>
              <a:off x="4320"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9" name="Rectangle 49"/>
            <p:cNvSpPr>
              <a:spLocks noChangeArrowheads="1"/>
            </p:cNvSpPr>
            <p:nvPr/>
          </p:nvSpPr>
          <p:spPr bwMode="hidden">
            <a:xfrm>
              <a:off x="4416"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0" name="Rectangle 50"/>
            <p:cNvSpPr>
              <a:spLocks noChangeArrowheads="1"/>
            </p:cNvSpPr>
            <p:nvPr/>
          </p:nvSpPr>
          <p:spPr bwMode="hidden">
            <a:xfrm>
              <a:off x="451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1" name="Rectangle 51"/>
            <p:cNvSpPr>
              <a:spLocks noChangeArrowheads="1"/>
            </p:cNvSpPr>
            <p:nvPr/>
          </p:nvSpPr>
          <p:spPr bwMode="hidden">
            <a:xfrm>
              <a:off x="460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2" name="Rectangle 52"/>
            <p:cNvSpPr>
              <a:spLocks noChangeArrowheads="1"/>
            </p:cNvSpPr>
            <p:nvPr/>
          </p:nvSpPr>
          <p:spPr bwMode="hidden">
            <a:xfrm>
              <a:off x="470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3" name="Rectangle 53"/>
            <p:cNvSpPr>
              <a:spLocks noChangeArrowheads="1"/>
            </p:cNvSpPr>
            <p:nvPr/>
          </p:nvSpPr>
          <p:spPr bwMode="hidden">
            <a:xfrm>
              <a:off x="4801"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4" name="Rectangle 54"/>
            <p:cNvSpPr>
              <a:spLocks noChangeArrowheads="1"/>
            </p:cNvSpPr>
            <p:nvPr/>
          </p:nvSpPr>
          <p:spPr bwMode="hidden">
            <a:xfrm>
              <a:off x="4896"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5" name="Rectangle 55"/>
            <p:cNvSpPr>
              <a:spLocks noChangeArrowheads="1"/>
            </p:cNvSpPr>
            <p:nvPr/>
          </p:nvSpPr>
          <p:spPr bwMode="hidden">
            <a:xfrm>
              <a:off x="4992"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6" name="Rectangle 56"/>
            <p:cNvSpPr>
              <a:spLocks noChangeArrowheads="1"/>
            </p:cNvSpPr>
            <p:nvPr/>
          </p:nvSpPr>
          <p:spPr bwMode="hidden">
            <a:xfrm>
              <a:off x="508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7" name="Rectangle 57"/>
            <p:cNvSpPr>
              <a:spLocks noChangeArrowheads="1"/>
            </p:cNvSpPr>
            <p:nvPr/>
          </p:nvSpPr>
          <p:spPr bwMode="hidden">
            <a:xfrm>
              <a:off x="518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8" name="Rectangle 58"/>
            <p:cNvSpPr>
              <a:spLocks noChangeArrowheads="1"/>
            </p:cNvSpPr>
            <p:nvPr/>
          </p:nvSpPr>
          <p:spPr bwMode="hidden">
            <a:xfrm>
              <a:off x="528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9" name="Rectangle 59"/>
            <p:cNvSpPr>
              <a:spLocks noChangeArrowheads="1"/>
            </p:cNvSpPr>
            <p:nvPr/>
          </p:nvSpPr>
          <p:spPr bwMode="hidden">
            <a:xfrm>
              <a:off x="5376"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0" name="Rectangle 60"/>
            <p:cNvSpPr>
              <a:spLocks noChangeArrowheads="1"/>
            </p:cNvSpPr>
            <p:nvPr/>
          </p:nvSpPr>
          <p:spPr bwMode="hidden">
            <a:xfrm>
              <a:off x="5472"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1" name="Rectangle 61"/>
            <p:cNvSpPr>
              <a:spLocks noChangeArrowheads="1"/>
            </p:cNvSpPr>
            <p:nvPr/>
          </p:nvSpPr>
          <p:spPr bwMode="hidden">
            <a:xfrm>
              <a:off x="556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2" name="Rectangle 62"/>
            <p:cNvSpPr>
              <a:spLocks noChangeArrowheads="1"/>
            </p:cNvSpPr>
            <p:nvPr/>
          </p:nvSpPr>
          <p:spPr bwMode="hidden">
            <a:xfrm>
              <a:off x="566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3" name="Rectangle 63"/>
            <p:cNvSpPr>
              <a:spLocks noChangeArrowheads="1"/>
            </p:cNvSpPr>
            <p:nvPr/>
          </p:nvSpPr>
          <p:spPr bwMode="hidden">
            <a:xfrm>
              <a:off x="431" y="0"/>
              <a:ext cx="5331" cy="4320"/>
            </a:xfrm>
            <a:prstGeom prst="rect">
              <a:avLst/>
            </a:prstGeom>
            <a:solidFill>
              <a:schemeClr val="accent1">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4" name="Rectangle 64"/>
            <p:cNvSpPr>
              <a:spLocks noChangeArrowheads="1"/>
            </p:cNvSpPr>
            <p:nvPr/>
          </p:nvSpPr>
          <p:spPr bwMode="blackGray">
            <a:xfrm>
              <a:off x="0" y="1081"/>
              <a:ext cx="4378" cy="47"/>
            </a:xfrm>
            <a:prstGeom prst="rect">
              <a:avLst/>
            </a:prstGeom>
            <a:solidFill>
              <a:schemeClr val="hlink">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1027" name="Rectangle 65"/>
          <p:cNvSpPr>
            <a:spLocks noGrp="1" noChangeArrowheads="1"/>
          </p:cNvSpPr>
          <p:nvPr>
            <p:ph type="title"/>
          </p:nvPr>
        </p:nvSpPr>
        <p:spPr bwMode="auto">
          <a:xfrm>
            <a:off x="1625600" y="990605"/>
            <a:ext cx="8940800"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8" name="Rectangle 66"/>
          <p:cNvSpPr>
            <a:spLocks noGrp="1" noChangeArrowheads="1"/>
          </p:cNvSpPr>
          <p:nvPr>
            <p:ph type="body" idx="1"/>
          </p:nvPr>
        </p:nvSpPr>
        <p:spPr bwMode="auto">
          <a:xfrm>
            <a:off x="2438400" y="1905000"/>
            <a:ext cx="92456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188" name="Rectangle 68"/>
          <p:cNvSpPr>
            <a:spLocks noGrp="1" noChangeArrowheads="1"/>
          </p:cNvSpPr>
          <p:nvPr>
            <p:ph type="ftr" sz="quarter" idx="3"/>
          </p:nvPr>
        </p:nvSpPr>
        <p:spPr bwMode="auto">
          <a:xfrm>
            <a:off x="1625600" y="6248400"/>
            <a:ext cx="7315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000" dirty="0">
                <a:latin typeface="+mn-lt"/>
                <a:ea typeface="ＭＳ Ｐゴシック" pitchFamily="-128" charset="-128"/>
              </a:defRPr>
            </a:lvl1pPr>
          </a:lstStyle>
          <a:p>
            <a:pPr fontAlgn="base">
              <a:spcBef>
                <a:spcPct val="0"/>
              </a:spcBef>
              <a:spcAft>
                <a:spcPct val="0"/>
              </a:spcAft>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189" name="Rectangle 69"/>
          <p:cNvSpPr>
            <a:spLocks noGrp="1" noChangeArrowheads="1"/>
          </p:cNvSpPr>
          <p:nvPr>
            <p:ph type="sldNum" sz="quarter" idx="4"/>
          </p:nvPr>
        </p:nvSpPr>
        <p:spPr bwMode="auto">
          <a:xfrm>
            <a:off x="10058400" y="6248400"/>
            <a:ext cx="1727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000">
                <a:latin typeface="Helvetica" panose="020B0604020202020204" pitchFamily="34" charset="0"/>
              </a:defRPr>
            </a:lvl1pPr>
          </a:lstStyle>
          <a:p>
            <a:pPr fontAlgn="base">
              <a:spcBef>
                <a:spcPct val="0"/>
              </a:spcBef>
              <a:spcAft>
                <a:spcPct val="0"/>
              </a:spcAft>
            </a:pPr>
            <a:fld id="{AA4494CD-C2C4-4DDA-9728-EEF06E1D5961}" type="slidenum">
              <a:rPr lang="en-US" altLang="en-US">
                <a:solidFill>
                  <a:srgbClr val="000000"/>
                </a:solidFill>
                <a:ea typeface="ＭＳ Ｐゴシック" panose="020B0600070205080204" pitchFamily="34" charset="-128"/>
              </a:rPr>
              <a:pPr fontAlgn="base">
                <a:spcBef>
                  <a:spcPct val="0"/>
                </a:spcBef>
                <a:spcAft>
                  <a:spcPct val="0"/>
                </a:spcAft>
              </a:pPr>
              <a:t>‹#›</a:t>
            </a:fld>
            <a:endParaRPr lang="en-US" altLang="en-US">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33915124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Helvetica" pitchFamily="-128" charset="0"/>
        </a:defRPr>
      </a:lvl2pPr>
      <a:lvl3pPr algn="l" rtl="0" eaLnBrk="0" fontAlgn="base" hangingPunct="0">
        <a:spcBef>
          <a:spcPct val="0"/>
        </a:spcBef>
        <a:spcAft>
          <a:spcPct val="0"/>
        </a:spcAft>
        <a:defRPr sz="4000">
          <a:solidFill>
            <a:schemeClr val="tx2"/>
          </a:solidFill>
          <a:latin typeface="Helvetica" pitchFamily="-128" charset="0"/>
        </a:defRPr>
      </a:lvl3pPr>
      <a:lvl4pPr algn="l" rtl="0" eaLnBrk="0" fontAlgn="base" hangingPunct="0">
        <a:spcBef>
          <a:spcPct val="0"/>
        </a:spcBef>
        <a:spcAft>
          <a:spcPct val="0"/>
        </a:spcAft>
        <a:defRPr sz="4000">
          <a:solidFill>
            <a:schemeClr val="tx2"/>
          </a:solidFill>
          <a:latin typeface="Helvetica" pitchFamily="-128" charset="0"/>
        </a:defRPr>
      </a:lvl4pPr>
      <a:lvl5pPr algn="l" rtl="0" eaLnBrk="0" fontAlgn="base" hangingPunct="0">
        <a:spcBef>
          <a:spcPct val="0"/>
        </a:spcBef>
        <a:spcAft>
          <a:spcPct val="0"/>
        </a:spcAft>
        <a:defRPr sz="4000">
          <a:solidFill>
            <a:schemeClr val="tx2"/>
          </a:solidFill>
          <a:latin typeface="Helvetica" pitchFamily="-128" charset="0"/>
        </a:defRPr>
      </a:lvl5pPr>
      <a:lvl6pPr marL="457200" algn="l" rtl="0" fontAlgn="base">
        <a:spcBef>
          <a:spcPct val="0"/>
        </a:spcBef>
        <a:spcAft>
          <a:spcPct val="0"/>
        </a:spcAft>
        <a:defRPr sz="4000">
          <a:solidFill>
            <a:schemeClr val="tx2"/>
          </a:solidFill>
          <a:latin typeface="Helvetica" pitchFamily="-128" charset="0"/>
        </a:defRPr>
      </a:lvl6pPr>
      <a:lvl7pPr marL="914400" algn="l" rtl="0" fontAlgn="base">
        <a:spcBef>
          <a:spcPct val="0"/>
        </a:spcBef>
        <a:spcAft>
          <a:spcPct val="0"/>
        </a:spcAft>
        <a:defRPr sz="4000">
          <a:solidFill>
            <a:schemeClr val="tx2"/>
          </a:solidFill>
          <a:latin typeface="Helvetica" pitchFamily="-128" charset="0"/>
        </a:defRPr>
      </a:lvl7pPr>
      <a:lvl8pPr marL="1371600" algn="l" rtl="0" fontAlgn="base">
        <a:spcBef>
          <a:spcPct val="0"/>
        </a:spcBef>
        <a:spcAft>
          <a:spcPct val="0"/>
        </a:spcAft>
        <a:defRPr sz="4000">
          <a:solidFill>
            <a:schemeClr val="tx2"/>
          </a:solidFill>
          <a:latin typeface="Helvetica" pitchFamily="-128" charset="0"/>
        </a:defRPr>
      </a:lvl8pPr>
      <a:lvl9pPr marL="1828800" algn="l" rtl="0" fontAlgn="base">
        <a:spcBef>
          <a:spcPct val="0"/>
        </a:spcBef>
        <a:spcAft>
          <a:spcPct val="0"/>
        </a:spcAft>
        <a:defRPr sz="4000">
          <a:solidFill>
            <a:schemeClr val="tx2"/>
          </a:solidFill>
          <a:latin typeface="Helvetica" pitchFamily="-128" charset="0"/>
        </a:defRPr>
      </a:lvl9pPr>
    </p:titleStyle>
    <p:bodyStyle>
      <a:lvl1pPr marL="342900" indent="-342900" algn="l" rtl="0" eaLnBrk="0" fontAlgn="base" hangingPunct="0">
        <a:spcBef>
          <a:spcPct val="20000"/>
        </a:spcBef>
        <a:spcAft>
          <a:spcPct val="0"/>
        </a:spcAft>
        <a:buClr>
          <a:schemeClr val="folHlink"/>
        </a:buClr>
        <a:buSzPct val="75000"/>
        <a:buFont typeface="Wingdings" panose="05000000000000000000" pitchFamily="2" charset="2"/>
        <a:buChar char="n"/>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SzPct val="70000"/>
        <a:buFont typeface="Wingdings" panose="05000000000000000000" pitchFamily="2" charset="2"/>
        <a:buChar char="n"/>
        <a:defRPr sz="2000">
          <a:solidFill>
            <a:schemeClr val="tx1"/>
          </a:solidFill>
          <a:latin typeface="+mn-lt"/>
        </a:defRPr>
      </a:lvl2pPr>
      <a:lvl3pPr marL="1143000" indent="-228600" algn="l" rtl="0" eaLnBrk="0" fontAlgn="base" hangingPunct="0">
        <a:spcBef>
          <a:spcPct val="20000"/>
        </a:spcBef>
        <a:spcAft>
          <a:spcPct val="0"/>
        </a:spcAft>
        <a:buClr>
          <a:schemeClr val="tx2"/>
        </a:buClr>
        <a:buChar char="•"/>
        <a:defRPr>
          <a:solidFill>
            <a:schemeClr val="tx1"/>
          </a:solidFill>
          <a:latin typeface="+mn-lt"/>
        </a:defRPr>
      </a:lvl3pPr>
      <a:lvl4pPr marL="1600200" indent="-228600" algn="l" rtl="0" eaLnBrk="0" fontAlgn="base" hangingPunct="0">
        <a:spcBef>
          <a:spcPct val="20000"/>
        </a:spcBef>
        <a:spcAft>
          <a:spcPct val="0"/>
        </a:spcAft>
        <a:buClr>
          <a:schemeClr val="hlink"/>
        </a:buClr>
        <a:buChar char="•"/>
        <a:defRPr sz="1600">
          <a:solidFill>
            <a:schemeClr val="tx1"/>
          </a:solidFill>
          <a:latin typeface="+mn-lt"/>
        </a:defRPr>
      </a:lvl4pPr>
      <a:lvl5pPr marL="2057400" indent="-228600" algn="l" rtl="0" eaLnBrk="0" fontAlgn="base" hangingPunct="0">
        <a:spcBef>
          <a:spcPct val="20000"/>
        </a:spcBef>
        <a:spcAft>
          <a:spcPct val="0"/>
        </a:spcAft>
        <a:buClr>
          <a:schemeClr val="tx1"/>
        </a:buClr>
        <a:buSzPct val="85000"/>
        <a:buChar char="•"/>
        <a:defRPr sz="1600">
          <a:solidFill>
            <a:schemeClr val="tx1"/>
          </a:solidFill>
          <a:latin typeface="+mn-lt"/>
        </a:defRPr>
      </a:lvl5pPr>
      <a:lvl6pPr marL="2514600" indent="-228600" algn="l" rtl="0" fontAlgn="base">
        <a:spcBef>
          <a:spcPct val="20000"/>
        </a:spcBef>
        <a:spcAft>
          <a:spcPct val="0"/>
        </a:spcAft>
        <a:buClr>
          <a:schemeClr val="tx1"/>
        </a:buClr>
        <a:buSzPct val="85000"/>
        <a:buChar char="•"/>
        <a:defRPr sz="1600">
          <a:solidFill>
            <a:schemeClr val="tx1"/>
          </a:solidFill>
          <a:latin typeface="+mn-lt"/>
        </a:defRPr>
      </a:lvl6pPr>
      <a:lvl7pPr marL="2971800" indent="-228600" algn="l" rtl="0" fontAlgn="base">
        <a:spcBef>
          <a:spcPct val="20000"/>
        </a:spcBef>
        <a:spcAft>
          <a:spcPct val="0"/>
        </a:spcAft>
        <a:buClr>
          <a:schemeClr val="tx1"/>
        </a:buClr>
        <a:buSzPct val="85000"/>
        <a:buChar char="•"/>
        <a:defRPr sz="1600">
          <a:solidFill>
            <a:schemeClr val="tx1"/>
          </a:solidFill>
          <a:latin typeface="+mn-lt"/>
        </a:defRPr>
      </a:lvl7pPr>
      <a:lvl8pPr marL="3429000" indent="-228600" algn="l" rtl="0" fontAlgn="base">
        <a:spcBef>
          <a:spcPct val="20000"/>
        </a:spcBef>
        <a:spcAft>
          <a:spcPct val="0"/>
        </a:spcAft>
        <a:buClr>
          <a:schemeClr val="tx1"/>
        </a:buClr>
        <a:buSzPct val="85000"/>
        <a:buChar char="•"/>
        <a:defRPr sz="1600">
          <a:solidFill>
            <a:schemeClr val="tx1"/>
          </a:solidFill>
          <a:latin typeface="+mn-lt"/>
        </a:defRPr>
      </a:lvl8pPr>
      <a:lvl9pPr marL="3886200" indent="-228600" algn="l" rtl="0" fontAlgn="base">
        <a:spcBef>
          <a:spcPct val="20000"/>
        </a:spcBef>
        <a:spcAft>
          <a:spcPct val="0"/>
        </a:spcAft>
        <a:buClr>
          <a:schemeClr val="tx1"/>
        </a:buClr>
        <a:buSzPct val="85000"/>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152718"/>
            <a:ext cx="7721600" cy="13716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752601"/>
            <a:ext cx="101600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09600" y="6172201"/>
            <a:ext cx="4572000" cy="304800"/>
          </a:xfrm>
          <a:prstGeom prst="rect">
            <a:avLst/>
          </a:prstGeom>
        </p:spPr>
        <p:txBody>
          <a:bodyPr vert="horz" lIns="91440" tIns="45720" rIns="91440" bIns="0" rtlCol="0" anchor="b"/>
          <a:lstStyle>
            <a:lvl1pPr algn="l">
              <a:defRPr sz="1000">
                <a:solidFill>
                  <a:schemeClr val="tx1"/>
                </a:solidFill>
              </a:defRPr>
            </a:lvl1pPr>
          </a:lstStyle>
          <a:p>
            <a:fld id="{17D0EFEE-2756-4A20-BF2A-63F0A94F99AC}" type="datetime4">
              <a:rPr lang="en-US" smtClean="0"/>
              <a:pPr/>
              <a:t>March 24, 2017</a:t>
            </a:fld>
            <a:endParaRPr lang="en-US" dirty="0"/>
          </a:p>
        </p:txBody>
      </p:sp>
      <p:sp>
        <p:nvSpPr>
          <p:cNvPr id="5" name="Footer Placeholder 4"/>
          <p:cNvSpPr>
            <a:spLocks noGrp="1"/>
          </p:cNvSpPr>
          <p:nvPr>
            <p:ph type="ftr" sz="quarter" idx="3"/>
          </p:nvPr>
        </p:nvSpPr>
        <p:spPr>
          <a:xfrm>
            <a:off x="609600" y="6492876"/>
            <a:ext cx="4572000" cy="283845"/>
          </a:xfrm>
          <a:prstGeom prst="rect">
            <a:avLst/>
          </a:prstGeom>
        </p:spPr>
        <p:txBody>
          <a:bodyPr vert="horz" lIns="91440" tIns="45720" rIns="91440" bIns="45720" rtlCol="0" anchor="t"/>
          <a:lstStyle>
            <a:lvl1pPr algn="l">
              <a:defRPr sz="1000">
                <a:solidFill>
                  <a:schemeClr val="tx1"/>
                </a:solidFill>
              </a:defRPr>
            </a:lvl1pPr>
          </a:lstStyle>
          <a:p>
            <a:pPr fontAlgn="base">
              <a:spcBef>
                <a:spcPct val="0"/>
              </a:spcBef>
              <a:spcAft>
                <a:spcPct val="0"/>
              </a:spcAft>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6" name="Slide Number Placeholder 5"/>
          <p:cNvSpPr>
            <a:spLocks noGrp="1"/>
          </p:cNvSpPr>
          <p:nvPr>
            <p:ph type="sldNum" sz="quarter" idx="4"/>
          </p:nvPr>
        </p:nvSpPr>
        <p:spPr>
          <a:xfrm rot="16200000">
            <a:off x="11189124" y="5824644"/>
            <a:ext cx="1315721" cy="486833"/>
          </a:xfrm>
          <a:prstGeom prst="rect">
            <a:avLst/>
          </a:prstGeom>
        </p:spPr>
        <p:txBody>
          <a:bodyPr vert="horz" lIns="91440" tIns="45720" rIns="91440" bIns="45720" rtlCol="0" anchor="ctr"/>
          <a:lstStyle>
            <a:lvl1pPr algn="l">
              <a:defRPr sz="2400" b="1">
                <a:solidFill>
                  <a:schemeClr val="tx2"/>
                </a:solidFill>
              </a:defRPr>
            </a:lvl1pPr>
          </a:lstStyle>
          <a:p>
            <a:pPr fontAlgn="base">
              <a:spcBef>
                <a:spcPct val="0"/>
              </a:spcBef>
              <a:spcAft>
                <a:spcPct val="0"/>
              </a:spcAft>
            </a:pPr>
            <a:fld id="{AA4494CD-C2C4-4DDA-9728-EEF06E1D5961}" type="slidenum">
              <a:rPr lang="en-US" altLang="en-US" smtClean="0">
                <a:solidFill>
                  <a:srgbClr val="000000"/>
                </a:solidFill>
                <a:ea typeface="ＭＳ Ｐゴシック" panose="020B0600070205080204" pitchFamily="34" charset="-128"/>
              </a:rPr>
              <a:pPr fontAlgn="base">
                <a:spcBef>
                  <a:spcPct val="0"/>
                </a:spcBef>
                <a:spcAft>
                  <a:spcPct val="0"/>
                </a:spcAft>
              </a:pPr>
              <a:t>‹#›</a:t>
            </a:fld>
            <a:endParaRPr lang="en-US" altLang="en-US">
              <a:solidFill>
                <a:srgbClr val="000000"/>
              </a:solidFill>
              <a:ea typeface="ＭＳ Ｐゴシック" panose="020B0600070205080204" pitchFamily="34" charset="-128"/>
            </a:endParaRPr>
          </a:p>
        </p:txBody>
      </p:sp>
      <p:sp>
        <p:nvSpPr>
          <p:cNvPr id="7" name="Rectangle 6"/>
          <p:cNvSpPr/>
          <p:nvPr/>
        </p:nvSpPr>
        <p:spPr>
          <a:xfrm>
            <a:off x="12001499" y="0"/>
            <a:ext cx="190501"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2001499" y="1371600"/>
            <a:ext cx="190501"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altLang="en-US"/>
              <a:t>Midterm Exam Study Guide</a:t>
            </a:r>
          </a:p>
        </p:txBody>
      </p:sp>
      <p:sp>
        <p:nvSpPr>
          <p:cNvPr id="14339" name="Content Placeholder 2"/>
          <p:cNvSpPr>
            <a:spLocks noGrp="1"/>
          </p:cNvSpPr>
          <p:nvPr>
            <p:ph idx="1"/>
          </p:nvPr>
        </p:nvSpPr>
        <p:spPr/>
        <p:txBody>
          <a:bodyPr/>
          <a:lstStyle/>
          <a:p>
            <a:pPr marL="0" indent="0">
              <a:buNone/>
            </a:pPr>
            <a:r>
              <a:rPr lang="en-US" altLang="en-US" sz="1800" dirty="0"/>
              <a:t>This study guide </a:t>
            </a:r>
            <a:r>
              <a:rPr lang="en-US" altLang="en-US" sz="1800" b="1" u="sng" dirty="0">
                <a:solidFill>
                  <a:srgbClr val="FF0000"/>
                </a:solidFill>
              </a:rPr>
              <a:t>does not imply</a:t>
            </a:r>
            <a:r>
              <a:rPr lang="en-US" altLang="en-US" sz="1800" b="1" dirty="0">
                <a:solidFill>
                  <a:srgbClr val="FF0000"/>
                </a:solidFill>
              </a:rPr>
              <a:t> </a:t>
            </a:r>
            <a:r>
              <a:rPr lang="en-US" altLang="en-US" sz="1800" dirty="0"/>
              <a:t>that any topics/slides that are not mentioned are excluded.</a:t>
            </a:r>
          </a:p>
          <a:p>
            <a:pPr marL="0" indent="0">
              <a:buNone/>
            </a:pPr>
            <a:r>
              <a:rPr lang="en-US" altLang="en-US" sz="1800" dirty="0"/>
              <a:t>The objective is to guide you while studying by focusing on certain topics that might have a high weight with regard to the midterm exam.</a:t>
            </a:r>
          </a:p>
          <a:p>
            <a:pPr marL="0" indent="0">
              <a:buNone/>
            </a:pPr>
            <a:endParaRPr lang="en-US" altLang="en-US" sz="1800" dirty="0"/>
          </a:p>
          <a:p>
            <a:pPr marL="0" indent="0">
              <a:buNone/>
            </a:pPr>
            <a:r>
              <a:rPr lang="en-US" altLang="en-US" sz="1800" dirty="0"/>
              <a:t>The midterm exam includes chapters: </a:t>
            </a:r>
            <a:r>
              <a:rPr lang="en-US" altLang="en-US" sz="1800" dirty="0">
                <a:sym typeface="Wingdings" panose="05000000000000000000" pitchFamily="2" charset="2"/>
              </a:rPr>
              <a:t>1, 2, 4&amp;5, 6, 7, 8, 9, 10 and 11</a:t>
            </a:r>
            <a:endParaRPr lang="en-US" altLang="en-US" sz="1800" dirty="0"/>
          </a:p>
          <a:p>
            <a:pPr marL="0" indent="0">
              <a:buNone/>
            </a:pPr>
            <a:endParaRPr lang="en-US" altLang="en-US" sz="1800" dirty="0"/>
          </a:p>
          <a:p>
            <a:pPr marL="0" indent="0">
              <a:buNone/>
            </a:pPr>
            <a:r>
              <a:rPr lang="en-US" altLang="en-US" sz="1800" b="1" u="sng" dirty="0">
                <a:solidFill>
                  <a:srgbClr val="FF0000"/>
                </a:solidFill>
              </a:rPr>
              <a:t>Please note:</a:t>
            </a:r>
          </a:p>
          <a:p>
            <a:pPr marL="0" indent="0">
              <a:buNone/>
            </a:pPr>
            <a:r>
              <a:rPr lang="en-US" altLang="en-US" sz="1800" b="1" dirty="0"/>
              <a:t>MCQ &amp; T/F </a:t>
            </a:r>
            <a:r>
              <a:rPr lang="en-US" altLang="en-US" sz="1800" dirty="0"/>
              <a:t>will come from all chapters</a:t>
            </a:r>
          </a:p>
          <a:p>
            <a:pPr marL="0" indent="0">
              <a:buNone/>
            </a:pPr>
            <a:r>
              <a:rPr lang="en-US" altLang="en-US" sz="1800" b="1" dirty="0"/>
              <a:t>Short Answer Q. </a:t>
            </a:r>
            <a:r>
              <a:rPr lang="en-US" altLang="en-US" sz="1800" dirty="0"/>
              <a:t>will be from </a:t>
            </a:r>
            <a:r>
              <a:rPr lang="en-US" altLang="en-US" sz="1800"/>
              <a:t>Chapters </a:t>
            </a:r>
            <a:r>
              <a:rPr lang="en-US" altLang="en-US" sz="1800" b="1"/>
              <a:t>2</a:t>
            </a:r>
            <a:r>
              <a:rPr lang="en-US" altLang="en-US" sz="1800" b="1" dirty="0"/>
              <a:t>, 6</a:t>
            </a:r>
            <a:r>
              <a:rPr lang="en-US" altLang="en-US" sz="1800" b="1"/>
              <a:t>, 7 and </a:t>
            </a:r>
            <a:r>
              <a:rPr lang="en-US" altLang="en-US" sz="1800" b="1" dirty="0"/>
              <a:t>10</a:t>
            </a:r>
          </a:p>
          <a:p>
            <a:pPr marL="0" indent="0">
              <a:buNone/>
            </a:pPr>
            <a:r>
              <a:rPr lang="en-US" altLang="en-US" sz="1800" b="1" dirty="0"/>
              <a:t>Long Answer Q. </a:t>
            </a:r>
            <a:r>
              <a:rPr lang="en-US" altLang="en-US" sz="1800" dirty="0"/>
              <a:t>will be from Chapter </a:t>
            </a:r>
            <a:r>
              <a:rPr lang="en-US" altLang="en-US" sz="1800" b="1" dirty="0"/>
              <a:t>6 and 8</a:t>
            </a:r>
          </a:p>
          <a:p>
            <a:pPr marL="0" indent="0">
              <a:buNone/>
            </a:pPr>
            <a:endParaRPr lang="en-US" altLang="en-US" sz="1800" dirty="0"/>
          </a:p>
        </p:txBody>
      </p:sp>
      <p:sp>
        <p:nvSpPr>
          <p:cNvPr id="4" name="Footer Placeholder 3"/>
          <p:cNvSpPr>
            <a:spLocks noGrp="1"/>
          </p:cNvSpPr>
          <p:nvPr>
            <p:ph type="ftr" sz="quarter" idx="11"/>
          </p:nvPr>
        </p:nvSpPr>
        <p:spPr/>
        <p:txBody>
          <a:body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14341"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0D3C738A-63C3-4394-B361-CDDB2E93F4B7}" type="slidenum">
              <a:rPr lang="en-US" altLang="en-US" sz="1000">
                <a:solidFill>
                  <a:srgbClr val="000000"/>
                </a:solidFill>
              </a:rPr>
              <a:pPr>
                <a:spcBef>
                  <a:spcPct val="0"/>
                </a:spcBef>
                <a:buClrTx/>
                <a:buSzTx/>
                <a:buFontTx/>
                <a:buNone/>
              </a:pPr>
              <a:t>1</a:t>
            </a:fld>
            <a:endParaRPr lang="en-US" altLang="en-US" sz="1000">
              <a:solidFill>
                <a:srgbClr val="000000"/>
              </a:solidFill>
            </a:endParaRPr>
          </a:p>
        </p:txBody>
      </p:sp>
    </p:spTree>
    <p:extLst>
      <p:ext uri="{BB962C8B-B14F-4D97-AF65-F5344CB8AC3E}">
        <p14:creationId xmlns:p14="http://schemas.microsoft.com/office/powerpoint/2010/main" val="3415025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2"/>
          <p:cNvSpPr>
            <a:spLocks noGrp="1" noChangeArrowheads="1"/>
          </p:cNvSpPr>
          <p:nvPr>
            <p:ph type="title"/>
          </p:nvPr>
        </p:nvSpPr>
        <p:spPr>
          <a:xfrm>
            <a:off x="2819400" y="990605"/>
            <a:ext cx="4572000" cy="709613"/>
          </a:xfrm>
        </p:spPr>
        <p:txBody>
          <a:bodyPr>
            <a:normAutofit fontScale="90000"/>
          </a:bodyPr>
          <a:lstStyle/>
          <a:p>
            <a:pPr eaLnBrk="1" hangingPunct="1"/>
            <a:r>
              <a:rPr lang="en-US" altLang="en-US"/>
              <a:t>What is Software?</a:t>
            </a:r>
          </a:p>
        </p:txBody>
      </p:sp>
      <p:sp>
        <p:nvSpPr>
          <p:cNvPr id="5125" name="Rectangle 3"/>
          <p:cNvSpPr>
            <a:spLocks noGrp="1" noChangeArrowheads="1"/>
          </p:cNvSpPr>
          <p:nvPr>
            <p:ph idx="1"/>
          </p:nvPr>
        </p:nvSpPr>
        <p:spPr/>
        <p:txBody>
          <a:bodyPr>
            <a:normAutofit/>
          </a:bodyPr>
          <a:lstStyle/>
          <a:p>
            <a:pPr eaLnBrk="1" hangingPunct="1"/>
            <a:r>
              <a:rPr lang="en-US" altLang="en-US" b="1" i="1" dirty="0">
                <a:solidFill>
                  <a:srgbClr val="0070C0"/>
                </a:solidFill>
                <a:latin typeface="Palatino" pitchFamily="-128" charset="0"/>
                <a:cs typeface="+mj-cs"/>
              </a:rPr>
              <a:t>Software is developed or engineered, it is not manufactured in the classical sense.</a:t>
            </a:r>
          </a:p>
          <a:p>
            <a:pPr eaLnBrk="1" hangingPunct="1"/>
            <a:r>
              <a:rPr lang="en-US" altLang="en-US" b="1" i="1" dirty="0">
                <a:solidFill>
                  <a:srgbClr val="0070C0"/>
                </a:solidFill>
                <a:latin typeface="Palatino" pitchFamily="-128" charset="0"/>
                <a:cs typeface="+mj-cs"/>
              </a:rPr>
              <a:t>Software doesn't "wear out."</a:t>
            </a:r>
            <a:r>
              <a:rPr lang="en-US" altLang="en-US" b="1" dirty="0">
                <a:solidFill>
                  <a:srgbClr val="0070C0"/>
                </a:solidFill>
                <a:latin typeface="Palatino" pitchFamily="-128" charset="0"/>
                <a:cs typeface="+mj-cs"/>
              </a:rPr>
              <a:t> </a:t>
            </a:r>
          </a:p>
          <a:p>
            <a:pPr eaLnBrk="1" hangingPunct="1"/>
            <a:r>
              <a:rPr lang="en-US" altLang="en-US" b="1" i="1" dirty="0">
                <a:solidFill>
                  <a:srgbClr val="0070C0"/>
                </a:solidFill>
                <a:latin typeface="Palatino" pitchFamily="-128" charset="0"/>
                <a:cs typeface="+mj-cs"/>
              </a:rPr>
              <a:t>Although the industry is moving toward component-based </a:t>
            </a:r>
            <a:r>
              <a:rPr lang="en-US" altLang="en-US" b="1" i="1" dirty="0" smtClean="0">
                <a:solidFill>
                  <a:srgbClr val="0070C0"/>
                </a:solidFill>
                <a:latin typeface="Palatino" pitchFamily="-128" charset="0"/>
                <a:cs typeface="+mj-cs"/>
              </a:rPr>
              <a:t>construction</a:t>
            </a:r>
            <a:r>
              <a:rPr lang="en-US" altLang="en-US" b="1" i="1" dirty="0">
                <a:solidFill>
                  <a:srgbClr val="0070C0"/>
                </a:solidFill>
                <a:latin typeface="Palatino" pitchFamily="-128" charset="0"/>
                <a:cs typeface="+mj-cs"/>
              </a:rPr>
              <a:t>, most software continues to be custom-built</a:t>
            </a:r>
            <a:r>
              <a:rPr lang="en-US" altLang="en-US" b="1" i="1" dirty="0" smtClean="0">
                <a:solidFill>
                  <a:srgbClr val="0070C0"/>
                </a:solidFill>
                <a:latin typeface="Palatino" pitchFamily="-128" charset="0"/>
                <a:cs typeface="+mj-cs"/>
              </a:rPr>
              <a:t>.</a:t>
            </a:r>
          </a:p>
          <a:p>
            <a:pPr marL="0" indent="0" algn="r" eaLnBrk="1" hangingPunct="1">
              <a:buNone/>
            </a:pPr>
            <a:r>
              <a:rPr lang="ar-EG" sz="2600" b="1" dirty="0" smtClean="0">
                <a:latin typeface="Arabic Typesetting" pitchFamily="66" charset="-78"/>
              </a:rPr>
              <a:t>تم </a:t>
            </a:r>
            <a:r>
              <a:rPr lang="ar-EG" sz="2600" b="1" dirty="0">
                <a:latin typeface="Arabic Typesetting" pitchFamily="66" charset="-78"/>
              </a:rPr>
              <a:t>تطوير البرمجيات أو هندستها، </a:t>
            </a:r>
            <a:r>
              <a:rPr lang="ar-SA" sz="2600" b="1" dirty="0" smtClean="0">
                <a:latin typeface="Arabic Typesetting" pitchFamily="66" charset="-78"/>
              </a:rPr>
              <a:t>لكن </a:t>
            </a:r>
            <a:r>
              <a:rPr lang="ar-EG" sz="2600" b="1" dirty="0" smtClean="0">
                <a:latin typeface="Arabic Typesetting" pitchFamily="66" charset="-78"/>
              </a:rPr>
              <a:t>لم </a:t>
            </a:r>
            <a:r>
              <a:rPr lang="ar-EG" sz="2600" b="1" dirty="0">
                <a:latin typeface="Arabic Typesetting" pitchFamily="66" charset="-78"/>
              </a:rPr>
              <a:t>يتم تصنيعها بالمعنى الكلاسيكي. </a:t>
            </a:r>
            <a:r>
              <a:rPr lang="ar-EG" sz="2600" b="1" dirty="0" smtClean="0">
                <a:latin typeface="Arabic Typesetting" pitchFamily="66" charset="-78"/>
              </a:rPr>
              <a:t>البرامج </a:t>
            </a:r>
            <a:r>
              <a:rPr lang="ar-EG" sz="2600" b="1" dirty="0">
                <a:latin typeface="Arabic Typesetting" pitchFamily="66" charset="-78"/>
              </a:rPr>
              <a:t>لا "تبلى". وعلى الرغم من أن الصناعة تتجه نحو البناء القائم على المكونات، إلا أن معظم البرامج لا تزال مصممة خصيصا</a:t>
            </a:r>
            <a:r>
              <a:rPr lang="ar-EG" b="1" dirty="0">
                <a:latin typeface="Arabic Typesetting" pitchFamily="66" charset="-78"/>
              </a:rPr>
              <a:t>.</a:t>
            </a:r>
            <a:endParaRPr lang="en-US" altLang="en-US" b="1" i="1" dirty="0">
              <a:latin typeface="Arabic Typesetting" pitchFamily="66" charset="-78"/>
            </a:endParaRP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92E8007-A059-4DB4-AEB8-FD95EA378E19}" type="slidenum">
              <a:rPr lang="en-US" altLang="en-US" sz="1000">
                <a:latin typeface="Helvetica" panose="020B0604020202020204" pitchFamily="34" charset="0"/>
              </a:rPr>
              <a:pPr/>
              <a:t>2</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3972023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
          <p:cNvSpPr>
            <a:spLocks noGrp="1" noChangeArrowheads="1"/>
          </p:cNvSpPr>
          <p:nvPr>
            <p:ph type="title"/>
          </p:nvPr>
        </p:nvSpPr>
        <p:spPr>
          <a:xfrm>
            <a:off x="2781412" y="1066804"/>
            <a:ext cx="5309787" cy="728405"/>
          </a:xfrm>
          <a:noFill/>
        </p:spPr>
        <p:txBody>
          <a:bodyPr vert="horz" wrap="none" lIns="63500" tIns="25400" rIns="63500" bIns="25400" numCol="1" anchor="t" anchorCtr="0" compatLnSpc="1">
            <a:prstTxWarp prst="textNoShape">
              <a:avLst/>
            </a:prstTxWarp>
            <a:spAutoFit/>
          </a:bodyPr>
          <a:lstStyle/>
          <a:p>
            <a:pPr eaLnBrk="1" hangingPunct="1"/>
            <a:r>
              <a:rPr lang="en-US" altLang="en-US"/>
              <a:t>Wear vs. Deterioration</a:t>
            </a:r>
          </a:p>
        </p:txBody>
      </p:sp>
      <p:sp>
        <p:nvSpPr>
          <p:cNvPr id="5"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6"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8BB30C3-3A8E-482D-BD84-19D82507D5DF}" type="slidenum">
              <a:rPr lang="en-US" altLang="en-US" sz="1000">
                <a:latin typeface="Helvetica" panose="020B0604020202020204" pitchFamily="34" charset="0"/>
              </a:rPr>
              <a:pPr/>
              <a:t>3</a:t>
            </a:fld>
            <a:endParaRPr lang="en-US" altLang="en-US" sz="1000">
              <a:latin typeface="Helvetica" panose="020B0604020202020204" pitchFamily="34" charset="0"/>
            </a:endParaRPr>
          </a:p>
        </p:txBody>
      </p:sp>
      <p:sp>
        <p:nvSpPr>
          <p:cNvPr id="128002" name="Rectangle 2"/>
          <p:cNvSpPr>
            <a:spLocks noChangeArrowheads="1"/>
          </p:cNvSpPr>
          <p:nvPr/>
        </p:nvSpPr>
        <p:spPr bwMode="auto">
          <a:xfrm>
            <a:off x="2895600" y="1885950"/>
            <a:ext cx="6781800" cy="4438650"/>
          </a:xfrm>
          <a:prstGeom prst="rect">
            <a:avLst/>
          </a:prstGeom>
          <a:solidFill>
            <a:srgbClr val="96E3FE"/>
          </a:solidFill>
          <a:ln w="12700">
            <a:noFill/>
            <a:miter lim="800000"/>
            <a:headEnd/>
            <a:tailEnd/>
          </a:ln>
          <a:effectLst>
            <a:outerShdw dist="71842" dir="2700000" algn="ctr" rotWithShape="0">
              <a:schemeClr val="bg2"/>
            </a:outerShdw>
          </a:effectLst>
        </p:spPr>
        <p:txBody>
          <a:bodyPr wrap="none" anchor="ctr"/>
          <a:lstStyle/>
          <a:p>
            <a:pPr>
              <a:defRPr/>
            </a:pPr>
            <a:endParaRPr lang="en-US" dirty="0">
              <a:latin typeface="Arial" charset="0"/>
              <a:ea typeface="ＭＳ Ｐゴシック" pitchFamily="-128" charset="-128"/>
            </a:endParaRPr>
          </a:p>
        </p:txBody>
      </p:sp>
      <p:pic>
        <p:nvPicPr>
          <p:cNvPr id="6150"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95604" y="1971680"/>
            <a:ext cx="6600825" cy="420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328642318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a:xfrm>
            <a:off x="2743200" y="990605"/>
            <a:ext cx="7543800" cy="633413"/>
          </a:xfrm>
        </p:spPr>
        <p:txBody>
          <a:bodyPr>
            <a:normAutofit fontScale="90000"/>
          </a:bodyPr>
          <a:lstStyle/>
          <a:p>
            <a:pPr eaLnBrk="1" hangingPunct="1"/>
            <a:r>
              <a:rPr lang="en-US" altLang="en-US" dirty="0"/>
              <a:t>Product Line Software</a:t>
            </a:r>
          </a:p>
        </p:txBody>
      </p:sp>
      <p:sp>
        <p:nvSpPr>
          <p:cNvPr id="13317" name="Rectangle 3"/>
          <p:cNvSpPr>
            <a:spLocks noGrp="1" noChangeArrowheads="1"/>
          </p:cNvSpPr>
          <p:nvPr>
            <p:ph idx="1"/>
          </p:nvPr>
        </p:nvSpPr>
        <p:spPr>
          <a:xfrm>
            <a:off x="3200400" y="1828800"/>
            <a:ext cx="7239000" cy="4191000"/>
          </a:xfrm>
        </p:spPr>
        <p:txBody>
          <a:bodyPr/>
          <a:lstStyle/>
          <a:p>
            <a:r>
              <a:rPr lang="en-US" altLang="en-US" sz="1800" i="1" dirty="0">
                <a:solidFill>
                  <a:schemeClr val="folHlink"/>
                </a:solidFill>
                <a:latin typeface="Arial" panose="020B0604020202020204" pitchFamily="34" charset="0"/>
              </a:rPr>
              <a:t>Product line software</a:t>
            </a:r>
            <a:r>
              <a:rPr lang="en-US" altLang="en-US" sz="1800" b="1" i="1" dirty="0">
                <a:solidFill>
                  <a:schemeClr val="folHlink"/>
                </a:solidFill>
                <a:latin typeface="Arial" panose="020B0604020202020204" pitchFamily="34" charset="0"/>
              </a:rPr>
              <a:t> </a:t>
            </a:r>
            <a:r>
              <a:rPr lang="en-US" altLang="en-US" sz="1800" dirty="0"/>
              <a:t>is a set of software-intensive systems that share a common set of features and satisfy the needs of a particular market</a:t>
            </a:r>
          </a:p>
          <a:p>
            <a:r>
              <a:rPr lang="en-US" altLang="en-US" sz="1800" dirty="0"/>
              <a:t>These software products are developed using the same application and data architectures using a common core of reusable software components</a:t>
            </a:r>
          </a:p>
          <a:p>
            <a:pPr eaLnBrk="1" hangingPunct="1">
              <a:lnSpc>
                <a:spcPct val="90000"/>
              </a:lnSpc>
            </a:pPr>
            <a:r>
              <a:rPr lang="en-US" altLang="en-US" sz="1800" dirty="0">
                <a:latin typeface="Arial" panose="020B0604020202020204" pitchFamily="34" charset="0"/>
              </a:rPr>
              <a:t>A software product line shares a set of assets that include </a:t>
            </a:r>
            <a:r>
              <a:rPr lang="en-US" altLang="en-US" sz="1800" i="1" dirty="0">
                <a:solidFill>
                  <a:srgbClr val="C00000"/>
                </a:solidFill>
                <a:latin typeface="Arial" panose="020B0604020202020204" pitchFamily="34" charset="0"/>
              </a:rPr>
              <a:t>requirements, architecture, design patterns, reusable components, test cases, </a:t>
            </a:r>
            <a:r>
              <a:rPr lang="en-US" altLang="en-US" sz="1800" dirty="0">
                <a:latin typeface="Arial" panose="020B0604020202020204" pitchFamily="34" charset="0"/>
              </a:rPr>
              <a:t>and other work products</a:t>
            </a:r>
            <a:endParaRPr lang="en-US" altLang="en-US" sz="1800" dirty="0">
              <a:solidFill>
                <a:srgbClr val="C00000"/>
              </a:solidFill>
              <a:latin typeface="Arial" panose="020B0604020202020204" pitchFamily="34" charset="0"/>
            </a:endParaRPr>
          </a:p>
          <a:p>
            <a:pPr eaLnBrk="1" hangingPunct="1">
              <a:lnSpc>
                <a:spcPct val="90000"/>
              </a:lnSpc>
            </a:pPr>
            <a:r>
              <a:rPr lang="en-US" altLang="en-US" sz="1800" dirty="0">
                <a:latin typeface="Arial" panose="020B0604020202020204" pitchFamily="34" charset="0"/>
              </a:rPr>
              <a:t>A software product line allow in the development of many products that are engineered by capitalizing on the commonality among all products with in the product </a:t>
            </a:r>
            <a:r>
              <a:rPr lang="en-US" altLang="en-US" sz="1800" dirty="0" err="1">
                <a:latin typeface="Arial" panose="020B0604020202020204" pitchFamily="34" charset="0"/>
              </a:rPr>
              <a:t>lin</a:t>
            </a:r>
            <a:endParaRPr lang="en-US" altLang="en-US" sz="1800" dirty="0">
              <a:latin typeface="Arial" panose="020B0604020202020204" pitchFamily="34" charset="0"/>
            </a:endParaRP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951777A-573A-44B9-8609-CF303A4035F8}" type="slidenum">
              <a:rPr lang="en-US" altLang="en-US" sz="1000">
                <a:latin typeface="Helvetica" panose="020B0604020202020204" pitchFamily="34" charset="0"/>
              </a:rPr>
              <a:pPr/>
              <a:t>4</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10478000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ب</a:t>
            </a:r>
            <a:r>
              <a:rPr lang="ar-EG" dirty="0" smtClean="0"/>
              <a:t>رنامج </a:t>
            </a:r>
            <a:r>
              <a:rPr lang="ar-EG" dirty="0"/>
              <a:t>خط </a:t>
            </a:r>
            <a:r>
              <a:rPr lang="ar-EG" dirty="0" smtClean="0"/>
              <a:t>ال</a:t>
            </a:r>
            <a:r>
              <a:rPr lang="ar-SA" dirty="0" smtClean="0"/>
              <a:t>انتاج</a:t>
            </a:r>
            <a:endParaRPr lang="en-US" dirty="0"/>
          </a:p>
        </p:txBody>
      </p:sp>
      <p:sp>
        <p:nvSpPr>
          <p:cNvPr id="3" name="Content Placeholder 2"/>
          <p:cNvSpPr>
            <a:spLocks noGrp="1"/>
          </p:cNvSpPr>
          <p:nvPr>
            <p:ph idx="1"/>
          </p:nvPr>
        </p:nvSpPr>
        <p:spPr/>
        <p:txBody>
          <a:bodyPr>
            <a:normAutofit lnSpcReduction="10000"/>
          </a:bodyPr>
          <a:lstStyle/>
          <a:p>
            <a:pPr marL="0" indent="0" algn="r">
              <a:buNone/>
            </a:pPr>
            <a:r>
              <a:rPr lang="ar-EG" sz="2800" dirty="0">
                <a:latin typeface="Angsana New" pitchFamily="18" charset="-34"/>
              </a:rPr>
              <a:t>برنامج خط الانتاج هو مجموعة من النظم كثيفة البرمجيات التي تشترك في مجموعة مشتركة من الميزات وتلبية احتياجات سوق معينة </a:t>
            </a:r>
            <a:r>
              <a:rPr lang="ar-SA" sz="2800" dirty="0" smtClean="0">
                <a:latin typeface="Angsana New" pitchFamily="18" charset="-34"/>
              </a:rPr>
              <a:t>.</a:t>
            </a:r>
          </a:p>
          <a:p>
            <a:pPr marL="0" indent="0" algn="r">
              <a:buNone/>
            </a:pPr>
            <a:r>
              <a:rPr lang="ar-EG" sz="2800" dirty="0" smtClean="0">
                <a:latin typeface="Angsana New" pitchFamily="18" charset="-34"/>
              </a:rPr>
              <a:t>يتم تطوير </a:t>
            </a:r>
            <a:r>
              <a:rPr lang="ar-EG" sz="2800" dirty="0">
                <a:latin typeface="Angsana New" pitchFamily="18" charset="-34"/>
              </a:rPr>
              <a:t>هذه المنتجات البرمجيات باستخدام نفس التطبيقات والبنية البيانات باستخدام جوهر مشترك من مكونات البرمجيات القابلة لإعادة الاستخدام </a:t>
            </a:r>
            <a:r>
              <a:rPr lang="ar-SA" sz="2800" dirty="0" smtClean="0">
                <a:latin typeface="Angsana New" pitchFamily="18" charset="-34"/>
              </a:rPr>
              <a:t>.</a:t>
            </a:r>
          </a:p>
          <a:p>
            <a:pPr marL="0" indent="0" algn="r">
              <a:buNone/>
            </a:pPr>
            <a:r>
              <a:rPr lang="ar-EG" sz="2800" dirty="0" smtClean="0">
                <a:latin typeface="Angsana New" pitchFamily="18" charset="-34"/>
              </a:rPr>
              <a:t>يتشارك </a:t>
            </a:r>
            <a:r>
              <a:rPr lang="ar-EG" sz="2800" dirty="0">
                <a:latin typeface="Angsana New" pitchFamily="18" charset="-34"/>
              </a:rPr>
              <a:t>خط منتجات البرنامج مع مجموعة من الأصول التي تتضمن المتطلبات والهندسة المعمارية وأنماط التصميم والمكونات القابلة لإعادة الاستخدام وحالات الاختبار ومنتجات العمل الأخرى </a:t>
            </a:r>
            <a:endParaRPr lang="ar-SA" sz="2800" dirty="0" smtClean="0">
              <a:latin typeface="Angsana New" pitchFamily="18" charset="-34"/>
            </a:endParaRPr>
          </a:p>
          <a:p>
            <a:pPr marL="0" indent="0" algn="r">
              <a:buNone/>
            </a:pPr>
            <a:r>
              <a:rPr lang="ar-EG" sz="2800" dirty="0" smtClean="0">
                <a:latin typeface="Angsana New" pitchFamily="18" charset="-34"/>
              </a:rPr>
              <a:t>يسمح </a:t>
            </a:r>
            <a:r>
              <a:rPr lang="ar-EG" sz="2800" dirty="0">
                <a:latin typeface="Angsana New" pitchFamily="18" charset="-34"/>
              </a:rPr>
              <a:t>خط إنتاج البرمجيات في تطوير العديد من المنتجات التي يتم هندستها من خلال </a:t>
            </a:r>
            <a:r>
              <a:rPr lang="ar-EG" sz="2800" dirty="0" smtClean="0">
                <a:latin typeface="Angsana New" pitchFamily="18" charset="-34"/>
              </a:rPr>
              <a:t>الاستفادة</a:t>
            </a:r>
            <a:r>
              <a:rPr lang="ar-SA" sz="2800" dirty="0" smtClean="0">
                <a:latin typeface="Angsana New" pitchFamily="18" charset="-34"/>
              </a:rPr>
              <a:t> </a:t>
            </a:r>
            <a:r>
              <a:rPr lang="ar-EG" sz="2800" dirty="0" smtClean="0">
                <a:latin typeface="Angsana New" pitchFamily="18" charset="-34"/>
              </a:rPr>
              <a:t>من </a:t>
            </a:r>
            <a:r>
              <a:rPr lang="ar-EG" sz="2800" dirty="0">
                <a:latin typeface="Angsana New" pitchFamily="18" charset="-34"/>
              </a:rPr>
              <a:t>القواسم المشتركة بين جميع المنتجات مع المنتج </a:t>
            </a:r>
            <a:r>
              <a:rPr lang="ar-SA" sz="2800" dirty="0">
                <a:latin typeface="Angsana New" pitchFamily="18" charset="-34"/>
              </a:rPr>
              <a:t>.</a:t>
            </a:r>
            <a:endParaRPr lang="en-US" sz="2800" dirty="0">
              <a:latin typeface="Angsana New" pitchFamily="18" charset="-34"/>
            </a:endParaRPr>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5</a:t>
            </a:fld>
            <a:endParaRPr lang="en-US" altLang="en-US">
              <a:solidFill>
                <a:srgbClr val="000000"/>
              </a:solidFill>
            </a:endParaRPr>
          </a:p>
        </p:txBody>
      </p:sp>
    </p:spTree>
    <p:extLst>
      <p:ext uri="{BB962C8B-B14F-4D97-AF65-F5344CB8AC3E}">
        <p14:creationId xmlns:p14="http://schemas.microsoft.com/office/powerpoint/2010/main" val="1548517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2"/>
          <p:cNvSpPr>
            <a:spLocks noGrp="1" noChangeArrowheads="1"/>
          </p:cNvSpPr>
          <p:nvPr>
            <p:ph type="title"/>
          </p:nvPr>
        </p:nvSpPr>
        <p:spPr>
          <a:xfrm>
            <a:off x="2743200" y="990605"/>
            <a:ext cx="7543800" cy="633413"/>
          </a:xfrm>
        </p:spPr>
        <p:txBody>
          <a:bodyPr>
            <a:normAutofit fontScale="90000"/>
          </a:bodyPr>
          <a:lstStyle/>
          <a:p>
            <a:pPr eaLnBrk="1" hangingPunct="1"/>
            <a:r>
              <a:rPr lang="en-US" altLang="en-US"/>
              <a:t>Characteristics of WebApps - II</a:t>
            </a:r>
          </a:p>
        </p:txBody>
      </p:sp>
      <p:sp>
        <p:nvSpPr>
          <p:cNvPr id="14341" name="Rectangle 3"/>
          <p:cNvSpPr>
            <a:spLocks noGrp="1" noChangeArrowheads="1"/>
          </p:cNvSpPr>
          <p:nvPr>
            <p:ph idx="1"/>
          </p:nvPr>
        </p:nvSpPr>
        <p:spPr>
          <a:xfrm>
            <a:off x="3200400" y="1828800"/>
            <a:ext cx="7239000" cy="4191000"/>
          </a:xfrm>
        </p:spPr>
        <p:txBody>
          <a:bodyPr>
            <a:normAutofit fontScale="92500" lnSpcReduction="20000"/>
          </a:bodyPr>
          <a:lstStyle/>
          <a:p>
            <a:pPr eaLnBrk="1" hangingPunct="1">
              <a:lnSpc>
                <a:spcPct val="90000"/>
              </a:lnSpc>
            </a:pPr>
            <a:r>
              <a:rPr lang="en-US" altLang="en-US" sz="1800" b="1" dirty="0">
                <a:solidFill>
                  <a:schemeClr val="folHlink"/>
                </a:solidFill>
                <a:latin typeface="Arial" panose="020B0604020202020204" pitchFamily="34" charset="0"/>
              </a:rPr>
              <a:t>Data driven. </a:t>
            </a:r>
            <a:r>
              <a:rPr lang="en-US" altLang="en-US" sz="1800" b="1" dirty="0">
                <a:latin typeface="Arial" panose="020B0604020202020204" pitchFamily="34" charset="0"/>
              </a:rPr>
              <a:t> </a:t>
            </a:r>
            <a:r>
              <a:rPr lang="en-US" altLang="en-US" sz="1800" dirty="0">
                <a:latin typeface="Arial" panose="020B0604020202020204" pitchFamily="34" charset="0"/>
              </a:rPr>
              <a:t>The primary function of many </a:t>
            </a:r>
            <a:r>
              <a:rPr lang="en-US" altLang="en-US" sz="1800" dirty="0" err="1">
                <a:latin typeface="Arial" panose="020B0604020202020204" pitchFamily="34" charset="0"/>
              </a:rPr>
              <a:t>WebApps</a:t>
            </a:r>
            <a:r>
              <a:rPr lang="en-US" altLang="en-US" sz="1800" dirty="0">
                <a:latin typeface="Arial" panose="020B0604020202020204" pitchFamily="34" charset="0"/>
              </a:rPr>
              <a:t> is to use hypermedia to present text, graphics, audio, and video content to the end-user. </a:t>
            </a:r>
          </a:p>
          <a:p>
            <a:pPr eaLnBrk="1" hangingPunct="1">
              <a:lnSpc>
                <a:spcPct val="90000"/>
              </a:lnSpc>
            </a:pPr>
            <a:r>
              <a:rPr lang="en-US" altLang="en-US" sz="1800" b="1" dirty="0">
                <a:solidFill>
                  <a:schemeClr val="folHlink"/>
                </a:solidFill>
                <a:latin typeface="Arial" panose="020B0604020202020204" pitchFamily="34" charset="0"/>
              </a:rPr>
              <a:t>Content sensitive. </a:t>
            </a:r>
            <a:r>
              <a:rPr lang="en-US" altLang="en-US" sz="1800" b="1" dirty="0">
                <a:latin typeface="Arial" panose="020B0604020202020204" pitchFamily="34" charset="0"/>
              </a:rPr>
              <a:t> </a:t>
            </a:r>
            <a:r>
              <a:rPr lang="en-US" altLang="en-US" sz="1800" dirty="0">
                <a:latin typeface="Arial" panose="020B0604020202020204" pitchFamily="34" charset="0"/>
              </a:rPr>
              <a:t>The quality and aesthetic nature of content remains an important determinant of the quality of a </a:t>
            </a:r>
            <a:r>
              <a:rPr lang="en-US" altLang="en-US" sz="1800" dirty="0" err="1">
                <a:latin typeface="Arial" panose="020B0604020202020204" pitchFamily="34" charset="0"/>
              </a:rPr>
              <a:t>WebApp</a:t>
            </a:r>
            <a:r>
              <a:rPr lang="en-US" altLang="en-US" sz="1800" dirty="0">
                <a:latin typeface="Arial" panose="020B0604020202020204" pitchFamily="34" charset="0"/>
              </a:rPr>
              <a:t>.</a:t>
            </a:r>
          </a:p>
          <a:p>
            <a:pPr eaLnBrk="1" hangingPunct="1">
              <a:lnSpc>
                <a:spcPct val="90000"/>
              </a:lnSpc>
            </a:pPr>
            <a:r>
              <a:rPr lang="en-US" altLang="en-US" sz="1800" b="1" dirty="0">
                <a:solidFill>
                  <a:schemeClr val="folHlink"/>
                </a:solidFill>
                <a:latin typeface="Arial" panose="020B0604020202020204" pitchFamily="34" charset="0"/>
              </a:rPr>
              <a:t>Continuous evolution.</a:t>
            </a:r>
            <a:r>
              <a:rPr lang="en-US" altLang="en-US" sz="1800" dirty="0">
                <a:latin typeface="Arial" panose="020B0604020202020204" pitchFamily="34" charset="0"/>
              </a:rPr>
              <a:t> Unlike conventional application software that evolves over a series of planned, chronologically-spaced releases, Web applications evolve continuously. </a:t>
            </a:r>
          </a:p>
          <a:p>
            <a:pPr eaLnBrk="1" hangingPunct="1">
              <a:lnSpc>
                <a:spcPct val="90000"/>
              </a:lnSpc>
            </a:pPr>
            <a:r>
              <a:rPr lang="en-US" altLang="en-US" sz="1800" b="1" dirty="0">
                <a:solidFill>
                  <a:schemeClr val="folHlink"/>
                </a:solidFill>
                <a:latin typeface="Arial" panose="020B0604020202020204" pitchFamily="34" charset="0"/>
              </a:rPr>
              <a:t>Immediacy.</a:t>
            </a:r>
            <a:r>
              <a:rPr lang="en-US" altLang="en-US" sz="1800" dirty="0">
                <a:solidFill>
                  <a:schemeClr val="folHlink"/>
                </a:solidFill>
                <a:latin typeface="Arial" panose="020B0604020202020204" pitchFamily="34" charset="0"/>
              </a:rPr>
              <a:t> </a:t>
            </a:r>
            <a:r>
              <a:rPr lang="en-US" altLang="en-US" sz="1800" dirty="0">
                <a:latin typeface="Arial" panose="020B0604020202020204" pitchFamily="34" charset="0"/>
              </a:rPr>
              <a:t>Although </a:t>
            </a:r>
            <a:r>
              <a:rPr lang="en-US" altLang="en-US" sz="1800" i="1" dirty="0">
                <a:latin typeface="Arial" panose="020B0604020202020204" pitchFamily="34" charset="0"/>
              </a:rPr>
              <a:t>immediacy</a:t>
            </a:r>
            <a:r>
              <a:rPr lang="en-US" altLang="en-US" sz="1800" dirty="0">
                <a:latin typeface="Arial" panose="020B0604020202020204" pitchFamily="34" charset="0"/>
              </a:rPr>
              <a:t>—the compelling need to get software to market quickly—is a characteristic of many application domains, </a:t>
            </a:r>
            <a:r>
              <a:rPr lang="en-US" altLang="en-US" sz="1800" dirty="0" err="1">
                <a:latin typeface="Arial" panose="020B0604020202020204" pitchFamily="34" charset="0"/>
              </a:rPr>
              <a:t>WebApps</a:t>
            </a:r>
            <a:r>
              <a:rPr lang="en-US" altLang="en-US" sz="1800" dirty="0">
                <a:latin typeface="Arial" panose="020B0604020202020204" pitchFamily="34" charset="0"/>
              </a:rPr>
              <a:t> often exhibit a time to market that can be a matter of a few days or weeks.</a:t>
            </a:r>
          </a:p>
          <a:p>
            <a:pPr eaLnBrk="1" hangingPunct="1">
              <a:lnSpc>
                <a:spcPct val="90000"/>
              </a:lnSpc>
            </a:pPr>
            <a:r>
              <a:rPr lang="en-US" altLang="en-US" sz="1800" b="1" dirty="0">
                <a:solidFill>
                  <a:schemeClr val="folHlink"/>
                </a:solidFill>
                <a:latin typeface="Arial" panose="020B0604020202020204" pitchFamily="34" charset="0"/>
              </a:rPr>
              <a:t>Security.</a:t>
            </a:r>
            <a:r>
              <a:rPr lang="en-US" altLang="en-US" sz="1800" b="1" dirty="0">
                <a:latin typeface="Arial" panose="020B0604020202020204" pitchFamily="34" charset="0"/>
              </a:rPr>
              <a:t>  </a:t>
            </a:r>
            <a:r>
              <a:rPr lang="en-US" altLang="en-US" sz="1800" dirty="0">
                <a:latin typeface="Arial" panose="020B0604020202020204" pitchFamily="34" charset="0"/>
              </a:rPr>
              <a:t>Because </a:t>
            </a:r>
            <a:r>
              <a:rPr lang="en-US" altLang="en-US" sz="1800" dirty="0" err="1">
                <a:latin typeface="Arial" panose="020B0604020202020204" pitchFamily="34" charset="0"/>
              </a:rPr>
              <a:t>WebApps</a:t>
            </a:r>
            <a:r>
              <a:rPr lang="en-US" altLang="en-US" sz="1800" dirty="0">
                <a:latin typeface="Arial" panose="020B0604020202020204" pitchFamily="34" charset="0"/>
              </a:rPr>
              <a:t> are available via network access, it is difficult, if not impossible, to limit the population of end-users who may access the application.</a:t>
            </a:r>
          </a:p>
          <a:p>
            <a:pPr eaLnBrk="1" hangingPunct="1">
              <a:lnSpc>
                <a:spcPct val="90000"/>
              </a:lnSpc>
            </a:pPr>
            <a:r>
              <a:rPr lang="en-US" altLang="en-US" sz="1800" b="1" dirty="0">
                <a:solidFill>
                  <a:schemeClr val="folHlink"/>
                </a:solidFill>
                <a:latin typeface="Arial" panose="020B0604020202020204" pitchFamily="34" charset="0"/>
              </a:rPr>
              <a:t>Aesthetics.</a:t>
            </a:r>
            <a:r>
              <a:rPr lang="en-US" altLang="en-US" sz="1800" b="1" dirty="0">
                <a:latin typeface="Arial" panose="020B0604020202020204" pitchFamily="34" charset="0"/>
              </a:rPr>
              <a:t> </a:t>
            </a:r>
            <a:r>
              <a:rPr lang="en-US" altLang="en-US" sz="1800" dirty="0">
                <a:latin typeface="Arial" panose="020B0604020202020204" pitchFamily="34" charset="0"/>
              </a:rPr>
              <a:t>An undeniable part of the appeal of a </a:t>
            </a:r>
            <a:r>
              <a:rPr lang="en-US" altLang="en-US" sz="1800" dirty="0" err="1">
                <a:latin typeface="Arial" panose="020B0604020202020204" pitchFamily="34" charset="0"/>
              </a:rPr>
              <a:t>WebApp</a:t>
            </a:r>
            <a:r>
              <a:rPr lang="en-US" altLang="en-US" sz="1800" dirty="0">
                <a:latin typeface="Arial" panose="020B0604020202020204" pitchFamily="34" charset="0"/>
              </a:rPr>
              <a:t> is its look and feel. </a:t>
            </a:r>
            <a:endParaRPr lang="en-US" altLang="en-US" sz="2000" dirty="0">
              <a:latin typeface="Palatino" pitchFamily="-128" charset="0"/>
            </a:endParaRP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904CE04-B91D-42DA-992B-5237F1CDF7B0}" type="slidenum">
              <a:rPr lang="en-US" altLang="en-US" sz="1000">
                <a:latin typeface="Helvetica" panose="020B0604020202020204" pitchFamily="34" charset="0"/>
              </a:rPr>
              <a:pPr/>
              <a:t>6</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267705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6327" y="547257"/>
            <a:ext cx="8940800" cy="633413"/>
          </a:xfrm>
        </p:spPr>
        <p:txBody>
          <a:bodyPr>
            <a:normAutofit fontScale="90000"/>
          </a:bodyPr>
          <a:lstStyle/>
          <a:p>
            <a:pPr algn="r"/>
            <a:r>
              <a:rPr lang="ar-SA" dirty="0" smtClean="0"/>
              <a:t>خصائص برامج الويب</a:t>
            </a:r>
            <a:endParaRPr lang="en-US" dirty="0"/>
          </a:p>
        </p:txBody>
      </p:sp>
      <p:sp>
        <p:nvSpPr>
          <p:cNvPr id="3" name="Content Placeholder 2"/>
          <p:cNvSpPr>
            <a:spLocks noGrp="1"/>
          </p:cNvSpPr>
          <p:nvPr>
            <p:ph idx="1"/>
          </p:nvPr>
        </p:nvSpPr>
        <p:spPr>
          <a:xfrm>
            <a:off x="2438400" y="1149930"/>
            <a:ext cx="9245600" cy="5403273"/>
          </a:xfrm>
        </p:spPr>
        <p:txBody>
          <a:bodyPr>
            <a:noAutofit/>
          </a:bodyPr>
          <a:lstStyle/>
          <a:p>
            <a:pPr marL="0" indent="0" algn="r">
              <a:buNone/>
            </a:pPr>
            <a:r>
              <a:rPr lang="ar-SA" sz="2400" dirty="0" smtClean="0"/>
              <a:t>ال</a:t>
            </a:r>
            <a:r>
              <a:rPr lang="ar-EG" sz="2400" dirty="0" smtClean="0"/>
              <a:t>بيانات</a:t>
            </a:r>
            <a:r>
              <a:rPr lang="ar-SA" sz="2400" dirty="0" smtClean="0"/>
              <a:t> المعتمده : </a:t>
            </a:r>
            <a:r>
              <a:rPr lang="ar-EG" sz="2400" dirty="0" smtClean="0"/>
              <a:t>الوظيفة </a:t>
            </a:r>
            <a:r>
              <a:rPr lang="ar-EG" sz="2400" dirty="0"/>
              <a:t>الأساسية للعديد من </a:t>
            </a:r>
            <a:r>
              <a:rPr lang="ar-SA" sz="2400" dirty="0" smtClean="0"/>
              <a:t>برامج الويب</a:t>
            </a:r>
            <a:r>
              <a:rPr lang="ar-EG" sz="2400" dirty="0" smtClean="0"/>
              <a:t> </a:t>
            </a:r>
            <a:r>
              <a:rPr lang="ar-EG" sz="2400" dirty="0"/>
              <a:t>هي استخدام الوسائط الفائقة لتقديم النص والرسومات والصوت ومحتوى الفيديو للمستخدم النهائي</a:t>
            </a:r>
            <a:r>
              <a:rPr lang="ar-EG" sz="2400" dirty="0" smtClean="0"/>
              <a:t>.</a:t>
            </a:r>
            <a:endParaRPr lang="ar-SA" sz="2400" dirty="0" smtClean="0"/>
          </a:p>
          <a:p>
            <a:pPr marL="0" indent="0" algn="r">
              <a:buNone/>
            </a:pPr>
            <a:r>
              <a:rPr lang="ar-EG" sz="2400" dirty="0" smtClean="0"/>
              <a:t> </a:t>
            </a:r>
            <a:r>
              <a:rPr lang="ar-SA" sz="2400" dirty="0" smtClean="0"/>
              <a:t>حساسية المحتوى:</a:t>
            </a:r>
            <a:r>
              <a:rPr lang="ar-EG" sz="2400" dirty="0" smtClean="0"/>
              <a:t> </a:t>
            </a:r>
            <a:r>
              <a:rPr lang="ar-EG" sz="2400" dirty="0"/>
              <a:t>لا تزال نوعية وطبيعة المحتوى الجمالي من المحددات الهامة لنوعية </a:t>
            </a:r>
            <a:r>
              <a:rPr lang="ar-SA" sz="2400" dirty="0" smtClean="0"/>
              <a:t>برنامج الويب .</a:t>
            </a:r>
          </a:p>
          <a:p>
            <a:pPr marL="0" indent="0" algn="r">
              <a:buNone/>
            </a:pPr>
            <a:r>
              <a:rPr lang="ar-EG" sz="2400" dirty="0" smtClean="0"/>
              <a:t>التطو</a:t>
            </a:r>
            <a:r>
              <a:rPr lang="ar-SA" sz="2400" dirty="0" smtClean="0"/>
              <a:t>ي</a:t>
            </a:r>
            <a:r>
              <a:rPr lang="ar-EG" sz="2400" dirty="0" smtClean="0"/>
              <a:t>ر المستمر</a:t>
            </a:r>
            <a:r>
              <a:rPr lang="ar-SA" sz="2400" dirty="0" smtClean="0"/>
              <a:t>:</a:t>
            </a:r>
            <a:r>
              <a:rPr lang="ar-EG" sz="2400" dirty="0" smtClean="0"/>
              <a:t> خلافا </a:t>
            </a:r>
            <a:r>
              <a:rPr lang="ar-EG" sz="2400" dirty="0"/>
              <a:t>لبرامج التطبيقات التقليدية التي تتطور عبر سلسلة من الإصدارات المخطط لها زمنيا، تتطور تطبيقات الويب بشكل مستمر. </a:t>
            </a:r>
            <a:endParaRPr lang="ar-SA" sz="2400" dirty="0" smtClean="0"/>
          </a:p>
          <a:p>
            <a:pPr marL="0" indent="0" algn="r">
              <a:buNone/>
            </a:pPr>
            <a:r>
              <a:rPr lang="ar-EG" sz="2400" dirty="0" smtClean="0"/>
              <a:t>الفورية</a:t>
            </a:r>
            <a:r>
              <a:rPr lang="ar-SA" sz="2400" dirty="0" smtClean="0"/>
              <a:t> : </a:t>
            </a:r>
            <a:r>
              <a:rPr lang="ar-EG" sz="2400" dirty="0" smtClean="0"/>
              <a:t>على </a:t>
            </a:r>
            <a:r>
              <a:rPr lang="ar-EG" sz="2400" dirty="0"/>
              <a:t>الرغم من أن الفورية - الحاجة الملحة للحصول على البرمجيات لتسويق بسرعة، هو سمة من سمات العديد من مجالات التطبيق، </a:t>
            </a:r>
            <a:r>
              <a:rPr lang="ar-SA" sz="2400" dirty="0" smtClean="0"/>
              <a:t>برامج الويب</a:t>
            </a:r>
            <a:r>
              <a:rPr lang="ar-EG" sz="2400" dirty="0" smtClean="0"/>
              <a:t> </a:t>
            </a:r>
            <a:r>
              <a:rPr lang="ar-EG" sz="2400" dirty="0"/>
              <a:t>غالبا ما </a:t>
            </a:r>
            <a:r>
              <a:rPr lang="ar-EG" sz="2400" dirty="0" smtClean="0"/>
              <a:t>ت</a:t>
            </a:r>
            <a:r>
              <a:rPr lang="ar-SA" sz="2400" dirty="0" smtClean="0"/>
              <a:t>حتاج</a:t>
            </a:r>
            <a:r>
              <a:rPr lang="ar-EG" sz="2400" dirty="0" smtClean="0"/>
              <a:t> </a:t>
            </a:r>
            <a:r>
              <a:rPr lang="ar-EG" sz="2400" dirty="0"/>
              <a:t>وقتا </a:t>
            </a:r>
            <a:r>
              <a:rPr lang="ar-SA" sz="2400" dirty="0" smtClean="0"/>
              <a:t>كي تصل للاسواق</a:t>
            </a:r>
            <a:r>
              <a:rPr lang="ar-EG" sz="2400" dirty="0" smtClean="0"/>
              <a:t> </a:t>
            </a:r>
            <a:r>
              <a:rPr lang="ar-EG" sz="2400" dirty="0"/>
              <a:t>يمكن أن تكون مسألة بضعة أيام أو أسابيع</a:t>
            </a:r>
            <a:r>
              <a:rPr lang="ar-EG" sz="2400" dirty="0" smtClean="0"/>
              <a:t>.</a:t>
            </a:r>
            <a:endParaRPr lang="ar-SA" sz="2400" dirty="0" smtClean="0"/>
          </a:p>
          <a:p>
            <a:pPr marL="0" indent="0" algn="r">
              <a:buNone/>
            </a:pPr>
            <a:r>
              <a:rPr lang="ar-EG" sz="2400" dirty="0" smtClean="0"/>
              <a:t> الأمان</a:t>
            </a:r>
            <a:r>
              <a:rPr lang="ar-SA" sz="2400" dirty="0" smtClean="0"/>
              <a:t> :</a:t>
            </a:r>
            <a:r>
              <a:rPr lang="ar-EG" sz="2400" dirty="0" smtClean="0"/>
              <a:t>لأن </a:t>
            </a:r>
            <a:r>
              <a:rPr lang="ar-SA" sz="2400" dirty="0" smtClean="0"/>
              <a:t>برامج الويب</a:t>
            </a:r>
            <a:r>
              <a:rPr lang="ar-EG" sz="2400" dirty="0" smtClean="0"/>
              <a:t> </a:t>
            </a:r>
            <a:r>
              <a:rPr lang="ar-EG" sz="2400" dirty="0"/>
              <a:t>متوفرة عن طريق الوصول إلى الشبكة، فمن الصعب، إن لم يكن من المستحيل، للحد من عدد المستخدمين النهائيين الذين قد الوصول إلى </a:t>
            </a:r>
            <a:r>
              <a:rPr lang="ar-EG" sz="2400" dirty="0" smtClean="0"/>
              <a:t>التطبيق.</a:t>
            </a:r>
            <a:endParaRPr lang="ar-SA" sz="2400" dirty="0"/>
          </a:p>
          <a:p>
            <a:pPr marL="0" indent="0" algn="r">
              <a:buNone/>
            </a:pPr>
            <a:r>
              <a:rPr lang="ar-SA" sz="2400" dirty="0" smtClean="0"/>
              <a:t>ال</a:t>
            </a:r>
            <a:r>
              <a:rPr lang="ar-EG" sz="2400" dirty="0" smtClean="0"/>
              <a:t>جماليات</a:t>
            </a:r>
            <a:r>
              <a:rPr lang="ar-SA" sz="2400" dirty="0" smtClean="0"/>
              <a:t> : </a:t>
            </a:r>
            <a:r>
              <a:rPr lang="ar-EG" sz="2400" dirty="0" smtClean="0"/>
              <a:t>جزء </a:t>
            </a:r>
            <a:r>
              <a:rPr lang="ar-EG" sz="2400" dirty="0"/>
              <a:t>لا يمكن إنكاره من نداء من </a:t>
            </a:r>
            <a:r>
              <a:rPr lang="ar-SA" sz="2400" dirty="0" smtClean="0"/>
              <a:t>برامج الويب </a:t>
            </a:r>
            <a:r>
              <a:rPr lang="ar-EG" sz="2400" dirty="0" smtClean="0"/>
              <a:t>هو </a:t>
            </a:r>
            <a:r>
              <a:rPr lang="ar-EG" sz="2400" dirty="0"/>
              <a:t>مظهرها </a:t>
            </a:r>
            <a:r>
              <a:rPr lang="ar-SA" sz="2400" dirty="0"/>
              <a:t>.</a:t>
            </a:r>
            <a:endParaRPr lang="en-US" sz="2400"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7</a:t>
            </a:fld>
            <a:endParaRPr lang="en-US" altLang="en-US">
              <a:solidFill>
                <a:srgbClr val="000000"/>
              </a:solidFill>
            </a:endParaRPr>
          </a:p>
        </p:txBody>
      </p:sp>
    </p:spTree>
    <p:extLst>
      <p:ext uri="{BB962C8B-B14F-4D97-AF65-F5344CB8AC3E}">
        <p14:creationId xmlns:p14="http://schemas.microsoft.com/office/powerpoint/2010/main" val="10145284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p:txBody>
          <a:bodyPr/>
          <a:lstStyle/>
          <a:p>
            <a:pPr eaLnBrk="1" hangingPunct="1"/>
            <a:r>
              <a:rPr lang="en-US" altLang="en-US"/>
              <a:t>Software Engineering</a:t>
            </a:r>
          </a:p>
        </p:txBody>
      </p:sp>
      <p:sp>
        <p:nvSpPr>
          <p:cNvPr id="4101" name="Rectangle 3"/>
          <p:cNvSpPr>
            <a:spLocks noGrp="1" noChangeArrowheads="1"/>
          </p:cNvSpPr>
          <p:nvPr>
            <p:ph idx="1"/>
          </p:nvPr>
        </p:nvSpPr>
        <p:spPr/>
        <p:txBody>
          <a:bodyPr>
            <a:normAutofit/>
          </a:bodyPr>
          <a:lstStyle/>
          <a:p>
            <a:pPr eaLnBrk="1" hangingPunct="1"/>
            <a:r>
              <a:rPr lang="en-US" altLang="en-US" dirty="0"/>
              <a:t>Some realities:</a:t>
            </a:r>
          </a:p>
          <a:p>
            <a:pPr lvl="1" eaLnBrk="1" hangingPunct="1"/>
            <a:r>
              <a:rPr lang="en-US" altLang="en-US" i="1" dirty="0">
                <a:latin typeface="Palatino" pitchFamily="-128" charset="0"/>
              </a:rPr>
              <a:t> a concerted effort should be made to understand the problem before a software solution is developed</a:t>
            </a:r>
          </a:p>
          <a:p>
            <a:pPr lvl="1" eaLnBrk="1" hangingPunct="1"/>
            <a:r>
              <a:rPr lang="en-US" altLang="en-US" i="1" dirty="0">
                <a:latin typeface="Palatino" pitchFamily="-128" charset="0"/>
              </a:rPr>
              <a:t> design becomes a pivotal activity</a:t>
            </a:r>
          </a:p>
          <a:p>
            <a:pPr lvl="1" eaLnBrk="1" hangingPunct="1"/>
            <a:r>
              <a:rPr lang="en-US" altLang="en-US" i="1" dirty="0">
                <a:latin typeface="Palatino" pitchFamily="-128" charset="0"/>
              </a:rPr>
              <a:t>software should exhibit high quality</a:t>
            </a:r>
          </a:p>
          <a:p>
            <a:pPr lvl="1" eaLnBrk="1" hangingPunct="1"/>
            <a:r>
              <a:rPr lang="en-US" altLang="en-US" i="1" dirty="0">
                <a:latin typeface="Palatino" pitchFamily="-128" charset="0"/>
              </a:rPr>
              <a:t> software should be maintainable</a:t>
            </a:r>
          </a:p>
          <a:p>
            <a:pPr eaLnBrk="1" hangingPunct="1"/>
            <a:r>
              <a:rPr lang="en-US" altLang="en-US" dirty="0">
                <a:latin typeface="Arial" panose="020B0604020202020204" pitchFamily="34" charset="0"/>
              </a:rPr>
              <a:t>The seminal definition:</a:t>
            </a:r>
            <a:endParaRPr lang="en-US" altLang="en-US" i="1" dirty="0">
              <a:latin typeface="Palatino" pitchFamily="-128" charset="0"/>
            </a:endParaRPr>
          </a:p>
          <a:p>
            <a:pPr lvl="1" eaLnBrk="1" hangingPunct="1"/>
            <a:r>
              <a:rPr lang="en-US" altLang="en-US" i="1" dirty="0">
                <a:latin typeface="Palatino" pitchFamily="-128" charset="0"/>
              </a:rPr>
              <a:t>[Software engineering is] the establishment and use of </a:t>
            </a:r>
            <a:r>
              <a:rPr lang="en-US" altLang="en-US" i="1" dirty="0">
                <a:solidFill>
                  <a:schemeClr val="folHlink"/>
                </a:solidFill>
                <a:latin typeface="Palatino" pitchFamily="-128" charset="0"/>
              </a:rPr>
              <a:t>sound engineering principles</a:t>
            </a:r>
            <a:r>
              <a:rPr lang="en-US" altLang="en-US" i="1" dirty="0">
                <a:latin typeface="Palatino" pitchFamily="-128" charset="0"/>
              </a:rPr>
              <a:t> in order to obtain </a:t>
            </a:r>
            <a:r>
              <a:rPr lang="en-US" altLang="en-US" i="1" dirty="0">
                <a:solidFill>
                  <a:schemeClr val="folHlink"/>
                </a:solidFill>
                <a:latin typeface="Palatino" pitchFamily="-128" charset="0"/>
              </a:rPr>
              <a:t>economically</a:t>
            </a:r>
            <a:r>
              <a:rPr lang="en-US" altLang="en-US" i="1" dirty="0">
                <a:latin typeface="Palatino" pitchFamily="-128" charset="0"/>
              </a:rPr>
              <a:t> software that is </a:t>
            </a:r>
            <a:r>
              <a:rPr lang="en-US" altLang="en-US" i="1" dirty="0">
                <a:solidFill>
                  <a:schemeClr val="folHlink"/>
                </a:solidFill>
                <a:latin typeface="Palatino" pitchFamily="-128" charset="0"/>
              </a:rPr>
              <a:t>reliable and works efficiently </a:t>
            </a:r>
            <a:r>
              <a:rPr lang="en-US" altLang="en-US" i="1" dirty="0">
                <a:latin typeface="Palatino" pitchFamily="-128" charset="0"/>
              </a:rPr>
              <a:t>on </a:t>
            </a:r>
            <a:r>
              <a:rPr lang="en-US" altLang="en-US" i="1" dirty="0">
                <a:solidFill>
                  <a:schemeClr val="folHlink"/>
                </a:solidFill>
                <a:latin typeface="Palatino" pitchFamily="-128" charset="0"/>
              </a:rPr>
              <a:t>real machines</a:t>
            </a:r>
            <a:r>
              <a:rPr lang="en-US" altLang="en-US" i="1" dirty="0">
                <a:latin typeface="Palatino" pitchFamily="-128" charset="0"/>
              </a:rPr>
              <a:t>.</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CB40AFF-CEFA-4FD9-89B7-CAE9F13BBA33}" type="slidenum">
              <a:rPr lang="en-US" altLang="en-US" sz="1000">
                <a:latin typeface="Helvetica" panose="020B0604020202020204" pitchFamily="34" charset="0"/>
              </a:rPr>
              <a:pPr/>
              <a:t>8</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1389708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r">
              <a:buNone/>
            </a:pPr>
            <a:endParaRPr lang="ar-EG" dirty="0"/>
          </a:p>
          <a:p>
            <a:pPr marL="0" indent="0" algn="r">
              <a:buNone/>
            </a:pPr>
            <a:r>
              <a:rPr lang="ar-EG" dirty="0"/>
              <a:t>بعض الحقائق:</a:t>
            </a:r>
          </a:p>
          <a:p>
            <a:pPr marL="0" indent="0" algn="r">
              <a:buNone/>
            </a:pPr>
            <a:r>
              <a:rPr lang="ar-EG" dirty="0" smtClean="0"/>
              <a:t> </a:t>
            </a:r>
            <a:r>
              <a:rPr lang="ar-EG" dirty="0"/>
              <a:t>ينبغي بذل </a:t>
            </a:r>
            <a:r>
              <a:rPr lang="ar-EG" dirty="0" smtClean="0"/>
              <a:t>جه</a:t>
            </a:r>
            <a:r>
              <a:rPr lang="ar-SA" dirty="0" smtClean="0"/>
              <a:t>و</a:t>
            </a:r>
            <a:r>
              <a:rPr lang="ar-EG" dirty="0" smtClean="0"/>
              <a:t>د متضافر</a:t>
            </a:r>
            <a:r>
              <a:rPr lang="ar-SA" dirty="0" smtClean="0"/>
              <a:t>ة</a:t>
            </a:r>
            <a:r>
              <a:rPr lang="ar-EG" dirty="0" smtClean="0"/>
              <a:t> </a:t>
            </a:r>
            <a:r>
              <a:rPr lang="ar-EG" dirty="0"/>
              <a:t>لفهم المشكلة قبل وضع حل </a:t>
            </a:r>
            <a:r>
              <a:rPr lang="ar-EG" dirty="0" smtClean="0"/>
              <a:t>برمجي</a:t>
            </a:r>
            <a:r>
              <a:rPr lang="ar-SA" dirty="0" smtClean="0"/>
              <a:t>.</a:t>
            </a:r>
            <a:endParaRPr lang="ar-EG" dirty="0"/>
          </a:p>
          <a:p>
            <a:pPr marL="0" indent="0" algn="r">
              <a:buNone/>
            </a:pPr>
            <a:r>
              <a:rPr lang="ar-EG" dirty="0" smtClean="0"/>
              <a:t> </a:t>
            </a:r>
            <a:r>
              <a:rPr lang="ar-EG" dirty="0"/>
              <a:t>يصبح التصميم نشاطا </a:t>
            </a:r>
            <a:r>
              <a:rPr lang="ar-EG" dirty="0" smtClean="0"/>
              <a:t>محوريا</a:t>
            </a:r>
            <a:r>
              <a:rPr lang="ar-SA" dirty="0" smtClean="0"/>
              <a:t>.</a:t>
            </a:r>
            <a:endParaRPr lang="ar-EG" dirty="0"/>
          </a:p>
          <a:p>
            <a:pPr marL="0" indent="0" algn="r">
              <a:buNone/>
            </a:pPr>
            <a:r>
              <a:rPr lang="ar-EG" dirty="0"/>
              <a:t>البرمجيات يجب أن </a:t>
            </a:r>
            <a:r>
              <a:rPr lang="ar-SA" dirty="0" smtClean="0"/>
              <a:t>ت</a:t>
            </a:r>
            <a:r>
              <a:rPr lang="ar-EG" dirty="0" smtClean="0"/>
              <a:t>حمل </a:t>
            </a:r>
            <a:r>
              <a:rPr lang="ar-EG" dirty="0"/>
              <a:t>جودة </a:t>
            </a:r>
            <a:r>
              <a:rPr lang="ar-EG" dirty="0" smtClean="0"/>
              <a:t>عالية</a:t>
            </a:r>
            <a:r>
              <a:rPr lang="ar-SA" dirty="0" smtClean="0"/>
              <a:t>.</a:t>
            </a:r>
            <a:endParaRPr lang="ar-EG" dirty="0"/>
          </a:p>
          <a:p>
            <a:pPr marL="0" indent="0" algn="r">
              <a:buNone/>
            </a:pPr>
            <a:r>
              <a:rPr lang="ar-EG" dirty="0"/>
              <a:t> يجب أن تكون البرمجيات قابلة </a:t>
            </a:r>
            <a:r>
              <a:rPr lang="ar-EG" dirty="0" smtClean="0"/>
              <a:t>للصيانة</a:t>
            </a:r>
            <a:r>
              <a:rPr lang="ar-SA" dirty="0" smtClean="0"/>
              <a:t>.</a:t>
            </a:r>
            <a:endParaRPr lang="ar-EG" dirty="0"/>
          </a:p>
          <a:p>
            <a:pPr marL="0" indent="0" algn="r">
              <a:buNone/>
            </a:pPr>
            <a:r>
              <a:rPr lang="ar-EG" dirty="0"/>
              <a:t>التعريف الأساسي:</a:t>
            </a:r>
          </a:p>
          <a:p>
            <a:pPr marL="0" indent="0" algn="r">
              <a:buNone/>
            </a:pPr>
            <a:r>
              <a:rPr lang="ar-EG" dirty="0"/>
              <a:t>[هندسة البرمجيات] إنشاء واستخدام مبادئ الهندسة السليمة من أجل الحصول على البرمجيات الاقتصادية التي يمكن الاعتماد عليها ويعمل بكفاءة على آلات حقيقية.</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9</a:t>
            </a:fld>
            <a:endParaRPr lang="en-US" altLang="en-US">
              <a:solidFill>
                <a:srgbClr val="000000"/>
              </a:solidFill>
            </a:endParaRPr>
          </a:p>
        </p:txBody>
      </p:sp>
    </p:spTree>
    <p:extLst>
      <p:ext uri="{BB962C8B-B14F-4D97-AF65-F5344CB8AC3E}">
        <p14:creationId xmlns:p14="http://schemas.microsoft.com/office/powerpoint/2010/main" val="1499729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2743204" y="990603"/>
            <a:ext cx="5421313" cy="728405"/>
          </a:xfrm>
          <a:noFill/>
        </p:spPr>
        <p:txBody>
          <a:bodyPr vert="horz" wrap="square" lIns="63500" tIns="25400" rIns="63500" bIns="25400" numCol="1" anchor="t" anchorCtr="0" compatLnSpc="1">
            <a:prstTxWarp prst="textNoShape">
              <a:avLst/>
            </a:prstTxWarp>
            <a:spAutoFit/>
          </a:bodyPr>
          <a:lstStyle/>
          <a:p>
            <a:pPr eaLnBrk="1" hangingPunct="1"/>
            <a:r>
              <a:rPr lang="en-US" altLang="en-US"/>
              <a:t>A Layered Technology</a:t>
            </a:r>
          </a:p>
        </p:txBody>
      </p:sp>
      <p:sp>
        <p:nvSpPr>
          <p:cNvPr id="12"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13"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42A0CF2-2F6C-4E43-A015-6C0ACEF8AD29}" type="slidenum">
              <a:rPr lang="en-US" altLang="en-US" sz="1000">
                <a:latin typeface="Helvetica" panose="020B0604020202020204" pitchFamily="34" charset="0"/>
              </a:rPr>
              <a:pPr/>
              <a:t>10</a:t>
            </a:fld>
            <a:endParaRPr lang="en-US" altLang="en-US" sz="1000">
              <a:latin typeface="Helvetica" panose="020B0604020202020204" pitchFamily="34" charset="0"/>
            </a:endParaRPr>
          </a:p>
        </p:txBody>
      </p:sp>
      <p:sp>
        <p:nvSpPr>
          <p:cNvPr id="6149" name="Rectangle 3"/>
          <p:cNvSpPr>
            <a:spLocks noChangeArrowheads="1"/>
          </p:cNvSpPr>
          <p:nvPr/>
        </p:nvSpPr>
        <p:spPr bwMode="auto">
          <a:xfrm>
            <a:off x="4953003" y="5029205"/>
            <a:ext cx="3343863" cy="422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7" tIns="44450" rIns="90487" bIns="44450">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90000"/>
              </a:lnSpc>
            </a:pPr>
            <a:r>
              <a:rPr lang="en-US" altLang="en-US" b="1" i="1">
                <a:solidFill>
                  <a:schemeClr val="folHlink"/>
                </a:solidFill>
                <a:latin typeface="Palatino" pitchFamily="-128" charset="0"/>
              </a:rPr>
              <a:t>Software Engineering</a:t>
            </a:r>
            <a:endParaRPr lang="en-US" altLang="en-US" b="1">
              <a:latin typeface="Palatino" pitchFamily="-128" charset="0"/>
            </a:endParaRPr>
          </a:p>
        </p:txBody>
      </p:sp>
      <p:sp>
        <p:nvSpPr>
          <p:cNvPr id="156676" name="Oval 4"/>
          <p:cNvSpPr>
            <a:spLocks noChangeArrowheads="1"/>
          </p:cNvSpPr>
          <p:nvPr/>
        </p:nvSpPr>
        <p:spPr bwMode="auto">
          <a:xfrm>
            <a:off x="2528888" y="3397251"/>
            <a:ext cx="7620000" cy="1285875"/>
          </a:xfrm>
          <a:prstGeom prst="ellipse">
            <a:avLst/>
          </a:prstGeom>
          <a:solidFill>
            <a:srgbClr val="01EA89"/>
          </a:solidFill>
          <a:ln w="12700">
            <a:noFill/>
            <a:round/>
            <a:headEnd/>
            <a:tailEnd/>
          </a:ln>
          <a:effectLst>
            <a:outerShdw dist="107763" dir="2700000" algn="ctr" rotWithShape="0">
              <a:srgbClr val="808080"/>
            </a:outerShdw>
          </a:effectLst>
        </p:spPr>
        <p:txBody>
          <a:bodyPr wrap="none" anchor="ctr"/>
          <a:lstStyle/>
          <a:p>
            <a:pPr>
              <a:defRPr/>
            </a:pPr>
            <a:endParaRPr lang="en-US">
              <a:latin typeface="Arial" charset="0"/>
              <a:ea typeface="ＭＳ Ｐゴシック" pitchFamily="-128" charset="-128"/>
            </a:endParaRPr>
          </a:p>
        </p:txBody>
      </p:sp>
      <p:sp>
        <p:nvSpPr>
          <p:cNvPr id="156677" name="Oval 5"/>
          <p:cNvSpPr>
            <a:spLocks noChangeArrowheads="1"/>
          </p:cNvSpPr>
          <p:nvPr/>
        </p:nvSpPr>
        <p:spPr bwMode="auto">
          <a:xfrm>
            <a:off x="2986088" y="2968625"/>
            <a:ext cx="6629400" cy="1200150"/>
          </a:xfrm>
          <a:prstGeom prst="ellipse">
            <a:avLst/>
          </a:prstGeom>
          <a:solidFill>
            <a:srgbClr val="BC3700"/>
          </a:solidFill>
          <a:ln w="12700">
            <a:noFill/>
            <a:round/>
            <a:headEnd/>
            <a:tailEnd/>
          </a:ln>
          <a:effectLst>
            <a:outerShdw dist="107763" dir="2700000" algn="ctr" rotWithShape="0">
              <a:srgbClr val="808080"/>
            </a:outerShdw>
          </a:effectLst>
        </p:spPr>
        <p:txBody>
          <a:bodyPr wrap="none" anchor="ctr"/>
          <a:lstStyle/>
          <a:p>
            <a:pPr>
              <a:defRPr/>
            </a:pPr>
            <a:endParaRPr lang="en-US">
              <a:latin typeface="Arial" charset="0"/>
              <a:ea typeface="ＭＳ Ｐゴシック" pitchFamily="-128" charset="-128"/>
            </a:endParaRPr>
          </a:p>
        </p:txBody>
      </p:sp>
      <p:sp>
        <p:nvSpPr>
          <p:cNvPr id="156678" name="Oval 6"/>
          <p:cNvSpPr>
            <a:spLocks noChangeArrowheads="1"/>
          </p:cNvSpPr>
          <p:nvPr/>
        </p:nvSpPr>
        <p:spPr bwMode="auto">
          <a:xfrm>
            <a:off x="3519488" y="2511425"/>
            <a:ext cx="5486400" cy="1028700"/>
          </a:xfrm>
          <a:prstGeom prst="ellipse">
            <a:avLst/>
          </a:prstGeom>
          <a:solidFill>
            <a:schemeClr val="tx2"/>
          </a:solidFill>
          <a:ln w="12700">
            <a:noFill/>
            <a:round/>
            <a:headEnd/>
            <a:tailEnd/>
          </a:ln>
          <a:effectLst>
            <a:outerShdw dist="107763" dir="2700000" algn="ctr" rotWithShape="0">
              <a:srgbClr val="808080"/>
            </a:outerShdw>
          </a:effectLst>
        </p:spPr>
        <p:txBody>
          <a:bodyPr wrap="none" anchor="ctr"/>
          <a:lstStyle/>
          <a:p>
            <a:pPr>
              <a:defRPr/>
            </a:pPr>
            <a:endParaRPr lang="en-US">
              <a:latin typeface="Arial" charset="0"/>
              <a:ea typeface="ＭＳ Ｐゴシック" pitchFamily="-128" charset="-128"/>
            </a:endParaRPr>
          </a:p>
        </p:txBody>
      </p:sp>
      <p:sp>
        <p:nvSpPr>
          <p:cNvPr id="156679" name="Oval 7"/>
          <p:cNvSpPr>
            <a:spLocks noChangeArrowheads="1"/>
          </p:cNvSpPr>
          <p:nvPr/>
        </p:nvSpPr>
        <p:spPr bwMode="auto">
          <a:xfrm>
            <a:off x="3900488" y="2282825"/>
            <a:ext cx="4724400" cy="685800"/>
          </a:xfrm>
          <a:prstGeom prst="ellipse">
            <a:avLst/>
          </a:prstGeom>
          <a:solidFill>
            <a:srgbClr val="790015"/>
          </a:solidFill>
          <a:ln w="12700">
            <a:noFill/>
            <a:round/>
            <a:headEnd/>
            <a:tailEnd/>
          </a:ln>
          <a:effectLst>
            <a:outerShdw dist="107763" dir="2700000" algn="ctr" rotWithShape="0">
              <a:srgbClr val="808080"/>
            </a:outerShdw>
          </a:effectLst>
        </p:spPr>
        <p:txBody>
          <a:bodyPr wrap="none" anchor="ctr"/>
          <a:lstStyle/>
          <a:p>
            <a:pPr>
              <a:defRPr/>
            </a:pPr>
            <a:endParaRPr lang="en-US">
              <a:latin typeface="Arial" charset="0"/>
              <a:ea typeface="ＭＳ Ｐゴシック" pitchFamily="-128" charset="-128"/>
            </a:endParaRPr>
          </a:p>
        </p:txBody>
      </p:sp>
      <p:sp>
        <p:nvSpPr>
          <p:cNvPr id="156680" name="Rectangle 8"/>
          <p:cNvSpPr>
            <a:spLocks noChangeArrowheads="1"/>
          </p:cNvSpPr>
          <p:nvPr/>
        </p:nvSpPr>
        <p:spPr bwMode="auto">
          <a:xfrm>
            <a:off x="5181603" y="4238630"/>
            <a:ext cx="2232983" cy="397545"/>
          </a:xfrm>
          <a:prstGeom prst="rect">
            <a:avLst/>
          </a:prstGeom>
          <a:noFill/>
          <a:ln w="12700">
            <a:noFill/>
            <a:miter lim="800000"/>
            <a:headEnd/>
            <a:tailEnd/>
          </a:ln>
          <a:effectLst/>
        </p:spPr>
        <p:txBody>
          <a:bodyPr wrap="none" lIns="90487" tIns="44450" rIns="90487" bIns="44450">
            <a:spAutoFit/>
          </a:bodyPr>
          <a:lstStyle/>
          <a:p>
            <a:pPr>
              <a:defRPr/>
            </a:pPr>
            <a:r>
              <a:rPr lang="en-US" sz="2000" b="1">
                <a:effectLst>
                  <a:outerShdw blurRad="38100" dist="38100" dir="2700000" algn="tl">
                    <a:srgbClr val="FFFFFF"/>
                  </a:outerShdw>
                </a:effectLst>
                <a:latin typeface="Palatino" pitchFamily="-128" charset="0"/>
                <a:ea typeface="ＭＳ Ｐゴシック" pitchFamily="-128" charset="-128"/>
              </a:rPr>
              <a:t>a “quality” focus</a:t>
            </a:r>
          </a:p>
        </p:txBody>
      </p:sp>
      <p:sp>
        <p:nvSpPr>
          <p:cNvPr id="156681" name="Rectangle 9"/>
          <p:cNvSpPr>
            <a:spLocks noChangeArrowheads="1"/>
          </p:cNvSpPr>
          <p:nvPr/>
        </p:nvSpPr>
        <p:spPr bwMode="auto">
          <a:xfrm>
            <a:off x="5283200" y="3638555"/>
            <a:ext cx="1992532" cy="397545"/>
          </a:xfrm>
          <a:prstGeom prst="rect">
            <a:avLst/>
          </a:prstGeom>
          <a:noFill/>
          <a:ln w="12700">
            <a:noFill/>
            <a:miter lim="800000"/>
            <a:headEnd/>
            <a:tailEnd/>
          </a:ln>
          <a:effectLst/>
        </p:spPr>
        <p:txBody>
          <a:bodyPr wrap="none" lIns="90487" tIns="44450" rIns="90487" bIns="44450">
            <a:spAutoFit/>
          </a:bodyPr>
          <a:lstStyle/>
          <a:p>
            <a:pPr>
              <a:defRPr/>
            </a:pPr>
            <a:r>
              <a:rPr lang="en-US" sz="2000" b="1">
                <a:solidFill>
                  <a:srgbClr val="DADADA"/>
                </a:solidFill>
                <a:effectLst>
                  <a:outerShdw blurRad="38100" dist="38100" dir="2700000" algn="tl">
                    <a:srgbClr val="000000"/>
                  </a:outerShdw>
                </a:effectLst>
                <a:latin typeface="Palatino" pitchFamily="-128" charset="0"/>
                <a:ea typeface="ＭＳ Ｐゴシック" pitchFamily="-128" charset="-128"/>
              </a:rPr>
              <a:t>process model</a:t>
            </a:r>
          </a:p>
        </p:txBody>
      </p:sp>
      <p:sp>
        <p:nvSpPr>
          <p:cNvPr id="156682" name="Rectangle 10"/>
          <p:cNvSpPr>
            <a:spLocks noChangeArrowheads="1"/>
          </p:cNvSpPr>
          <p:nvPr/>
        </p:nvSpPr>
        <p:spPr bwMode="auto">
          <a:xfrm>
            <a:off x="5638803" y="3038480"/>
            <a:ext cx="1251945" cy="397545"/>
          </a:xfrm>
          <a:prstGeom prst="rect">
            <a:avLst/>
          </a:prstGeom>
          <a:noFill/>
          <a:ln w="12700">
            <a:noFill/>
            <a:miter lim="800000"/>
            <a:headEnd/>
            <a:tailEnd/>
          </a:ln>
          <a:effectLst/>
        </p:spPr>
        <p:txBody>
          <a:bodyPr wrap="none" lIns="90487" tIns="44450" rIns="90487" bIns="44450">
            <a:spAutoFit/>
          </a:bodyPr>
          <a:lstStyle/>
          <a:p>
            <a:pPr>
              <a:defRPr/>
            </a:pPr>
            <a:r>
              <a:rPr lang="en-US" sz="2000" b="1">
                <a:solidFill>
                  <a:srgbClr val="DADADA"/>
                </a:solidFill>
                <a:effectLst>
                  <a:outerShdw blurRad="38100" dist="38100" dir="2700000" algn="tl">
                    <a:srgbClr val="000000"/>
                  </a:outerShdw>
                </a:effectLst>
                <a:latin typeface="Palatino" pitchFamily="-128" charset="0"/>
                <a:ea typeface="ＭＳ Ｐゴシック" pitchFamily="-128" charset="-128"/>
              </a:rPr>
              <a:t>methods</a:t>
            </a:r>
          </a:p>
        </p:txBody>
      </p:sp>
      <p:sp>
        <p:nvSpPr>
          <p:cNvPr id="156683" name="Rectangle 11"/>
          <p:cNvSpPr>
            <a:spLocks noChangeArrowheads="1"/>
          </p:cNvSpPr>
          <p:nvPr/>
        </p:nvSpPr>
        <p:spPr bwMode="auto">
          <a:xfrm>
            <a:off x="5943600" y="2438405"/>
            <a:ext cx="795088" cy="397545"/>
          </a:xfrm>
          <a:prstGeom prst="rect">
            <a:avLst/>
          </a:prstGeom>
          <a:noFill/>
          <a:ln w="12700">
            <a:noFill/>
            <a:miter lim="800000"/>
            <a:headEnd/>
            <a:tailEnd/>
          </a:ln>
          <a:effectLst/>
        </p:spPr>
        <p:txBody>
          <a:bodyPr wrap="none" lIns="90487" tIns="44450" rIns="90487" bIns="44450">
            <a:spAutoFit/>
          </a:bodyPr>
          <a:lstStyle/>
          <a:p>
            <a:pPr>
              <a:defRPr/>
            </a:pPr>
            <a:r>
              <a:rPr lang="en-US" sz="2000" b="1">
                <a:solidFill>
                  <a:srgbClr val="DADADA"/>
                </a:solidFill>
                <a:effectLst>
                  <a:outerShdw blurRad="38100" dist="38100" dir="2700000" algn="tl">
                    <a:srgbClr val="000000"/>
                  </a:outerShdw>
                </a:effectLst>
                <a:latin typeface="Palatino" pitchFamily="-128" charset="0"/>
                <a:ea typeface="ＭＳ Ｐゴシック" pitchFamily="-128" charset="-128"/>
              </a:rPr>
              <a:t>tools</a:t>
            </a:r>
          </a:p>
        </p:txBody>
      </p:sp>
    </p:spTree>
    <p:extLst>
      <p:ext uri="{BB962C8B-B14F-4D97-AF65-F5344CB8AC3E}">
        <p14:creationId xmlns:p14="http://schemas.microsoft.com/office/powerpoint/2010/main" val="2006843633"/>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p:cNvSpPr>
            <a:spLocks noGrp="1" noChangeArrowheads="1"/>
          </p:cNvSpPr>
          <p:nvPr>
            <p:ph type="title"/>
          </p:nvPr>
        </p:nvSpPr>
        <p:spPr>
          <a:xfrm>
            <a:off x="2819401" y="1143005"/>
            <a:ext cx="4881563" cy="633413"/>
          </a:xfrm>
        </p:spPr>
        <p:txBody>
          <a:bodyPr>
            <a:normAutofit fontScale="90000"/>
          </a:bodyPr>
          <a:lstStyle/>
          <a:p>
            <a:pPr eaLnBrk="1" hangingPunct="1"/>
            <a:r>
              <a:rPr lang="en-US" altLang="en-US" dirty="0"/>
              <a:t>Framework Activities</a:t>
            </a:r>
          </a:p>
        </p:txBody>
      </p:sp>
      <p:sp>
        <p:nvSpPr>
          <p:cNvPr id="8197" name="Rectangle 4"/>
          <p:cNvSpPr>
            <a:spLocks noGrp="1" noChangeArrowheads="1"/>
          </p:cNvSpPr>
          <p:nvPr>
            <p:ph idx="1"/>
          </p:nvPr>
        </p:nvSpPr>
        <p:spPr>
          <a:xfrm>
            <a:off x="2258294" y="1905000"/>
            <a:ext cx="8229599" cy="4114800"/>
          </a:xfrm>
        </p:spPr>
        <p:txBody>
          <a:bodyPr>
            <a:normAutofit/>
          </a:bodyPr>
          <a:lstStyle/>
          <a:p>
            <a:pPr eaLnBrk="1" hangingPunct="1">
              <a:lnSpc>
                <a:spcPct val="90000"/>
              </a:lnSpc>
            </a:pPr>
            <a:r>
              <a:rPr lang="en-US" altLang="en-US" dirty="0" smtClean="0"/>
              <a:t>Communication</a:t>
            </a:r>
            <a:r>
              <a:rPr lang="ar-SA" altLang="en-US" dirty="0" smtClean="0"/>
              <a:t>   الاتصالات </a:t>
            </a:r>
            <a:endParaRPr lang="en-US" altLang="en-US" dirty="0"/>
          </a:p>
          <a:p>
            <a:pPr eaLnBrk="1" hangingPunct="1">
              <a:lnSpc>
                <a:spcPct val="90000"/>
              </a:lnSpc>
            </a:pPr>
            <a:r>
              <a:rPr lang="en-US" altLang="en-US" dirty="0" smtClean="0"/>
              <a:t>Planning</a:t>
            </a:r>
            <a:r>
              <a:rPr lang="ar-SA" altLang="en-US" dirty="0" smtClean="0"/>
              <a:t> التخطيط </a:t>
            </a:r>
            <a:endParaRPr lang="en-US" altLang="en-US" dirty="0"/>
          </a:p>
          <a:p>
            <a:pPr eaLnBrk="1" hangingPunct="1">
              <a:lnSpc>
                <a:spcPct val="90000"/>
              </a:lnSpc>
            </a:pPr>
            <a:r>
              <a:rPr lang="en-US" altLang="en-US" dirty="0" smtClean="0"/>
              <a:t>Modeling</a:t>
            </a:r>
            <a:r>
              <a:rPr lang="ar-SA" altLang="en-US" dirty="0" smtClean="0"/>
              <a:t> عمل النماذج </a:t>
            </a:r>
            <a:endParaRPr lang="en-US" altLang="en-US" dirty="0"/>
          </a:p>
          <a:p>
            <a:pPr lvl="1" eaLnBrk="1" hangingPunct="1">
              <a:lnSpc>
                <a:spcPct val="90000"/>
              </a:lnSpc>
            </a:pPr>
            <a:r>
              <a:rPr lang="en-US" altLang="en-US" dirty="0"/>
              <a:t>Analysis of </a:t>
            </a:r>
            <a:r>
              <a:rPr lang="en-US" altLang="en-US" dirty="0" smtClean="0"/>
              <a:t>requirements</a:t>
            </a:r>
            <a:r>
              <a:rPr lang="ar-SA" altLang="en-US" dirty="0" smtClean="0"/>
              <a:t> تحليل المتطلبات </a:t>
            </a:r>
            <a:endParaRPr lang="en-US" altLang="en-US" dirty="0"/>
          </a:p>
          <a:p>
            <a:pPr lvl="1" eaLnBrk="1" hangingPunct="1">
              <a:lnSpc>
                <a:spcPct val="90000"/>
              </a:lnSpc>
            </a:pPr>
            <a:r>
              <a:rPr lang="en-US" altLang="en-US" dirty="0" smtClean="0"/>
              <a:t>Design</a:t>
            </a:r>
            <a:r>
              <a:rPr lang="ar-SA" altLang="en-US" dirty="0" smtClean="0"/>
              <a:t> التصميم </a:t>
            </a:r>
            <a:endParaRPr lang="en-US" altLang="en-US" dirty="0"/>
          </a:p>
          <a:p>
            <a:pPr eaLnBrk="1" hangingPunct="1">
              <a:lnSpc>
                <a:spcPct val="90000"/>
              </a:lnSpc>
            </a:pPr>
            <a:r>
              <a:rPr lang="en-US" altLang="en-US" dirty="0" smtClean="0"/>
              <a:t>Construction</a:t>
            </a:r>
            <a:r>
              <a:rPr lang="ar-SA" altLang="en-US" dirty="0" smtClean="0"/>
              <a:t> البناء</a:t>
            </a:r>
            <a:endParaRPr lang="en-US" altLang="en-US" dirty="0"/>
          </a:p>
          <a:p>
            <a:pPr lvl="1" eaLnBrk="1" hangingPunct="1">
              <a:lnSpc>
                <a:spcPct val="90000"/>
              </a:lnSpc>
            </a:pPr>
            <a:r>
              <a:rPr lang="en-US" altLang="en-US" dirty="0"/>
              <a:t>Code </a:t>
            </a:r>
            <a:r>
              <a:rPr lang="en-US" altLang="en-US" dirty="0" smtClean="0"/>
              <a:t>generation</a:t>
            </a:r>
            <a:r>
              <a:rPr lang="ar-SA" altLang="en-US" dirty="0" smtClean="0"/>
              <a:t> انشاء الاكواد </a:t>
            </a:r>
            <a:endParaRPr lang="en-US" altLang="en-US" dirty="0"/>
          </a:p>
          <a:p>
            <a:pPr lvl="1" eaLnBrk="1" hangingPunct="1">
              <a:lnSpc>
                <a:spcPct val="90000"/>
              </a:lnSpc>
            </a:pPr>
            <a:r>
              <a:rPr lang="en-US" altLang="en-US" dirty="0" smtClean="0"/>
              <a:t>Testing</a:t>
            </a:r>
            <a:r>
              <a:rPr lang="ar-SA" altLang="en-US" dirty="0" smtClean="0"/>
              <a:t> الاختبار </a:t>
            </a:r>
            <a:endParaRPr lang="en-US" altLang="en-US" dirty="0"/>
          </a:p>
          <a:p>
            <a:pPr eaLnBrk="1" hangingPunct="1">
              <a:lnSpc>
                <a:spcPct val="90000"/>
              </a:lnSpc>
            </a:pPr>
            <a:r>
              <a:rPr lang="en-US" altLang="en-US" dirty="0" smtClean="0"/>
              <a:t>Deployment</a:t>
            </a:r>
            <a:r>
              <a:rPr lang="ar-SA" altLang="en-US" dirty="0" smtClean="0"/>
              <a:t> النشر </a:t>
            </a:r>
          </a:p>
          <a:p>
            <a:pPr marL="0" indent="0" eaLnBrk="1" hangingPunct="1">
              <a:lnSpc>
                <a:spcPct val="90000"/>
              </a:lnSpc>
              <a:buNone/>
            </a:pPr>
            <a:endParaRPr lang="en-US" altLang="en-US" dirty="0"/>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50E8E40-98A3-4A33-8F9C-457CDB25FAB3}" type="slidenum">
              <a:rPr lang="en-US" altLang="en-US" sz="1000">
                <a:latin typeface="Helvetica" panose="020B0604020202020204" pitchFamily="34" charset="0"/>
              </a:rPr>
              <a:pPr/>
              <a:t>11</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6429465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2"/>
          <p:cNvSpPr>
            <a:spLocks noGrp="1" noChangeArrowheads="1"/>
          </p:cNvSpPr>
          <p:nvPr>
            <p:ph type="title"/>
          </p:nvPr>
        </p:nvSpPr>
        <p:spPr/>
        <p:txBody>
          <a:bodyPr/>
          <a:lstStyle/>
          <a:p>
            <a:pPr eaLnBrk="1" hangingPunct="1"/>
            <a:r>
              <a:rPr lang="en-US" altLang="en-US" dirty="0"/>
              <a:t>Adapting a Process Model</a:t>
            </a:r>
          </a:p>
        </p:txBody>
      </p:sp>
      <p:sp>
        <p:nvSpPr>
          <p:cNvPr id="10245" name="Rectangle 3"/>
          <p:cNvSpPr>
            <a:spLocks noGrp="1" noChangeArrowheads="1"/>
          </p:cNvSpPr>
          <p:nvPr>
            <p:ph idx="1"/>
          </p:nvPr>
        </p:nvSpPr>
        <p:spPr>
          <a:xfrm>
            <a:off x="3124200" y="1828800"/>
            <a:ext cx="6934200" cy="4419600"/>
          </a:xfrm>
        </p:spPr>
        <p:txBody>
          <a:bodyPr>
            <a:normAutofit/>
          </a:bodyPr>
          <a:lstStyle/>
          <a:p>
            <a:pPr lvl="1" eaLnBrk="1" hangingPunct="1">
              <a:lnSpc>
                <a:spcPct val="90000"/>
              </a:lnSpc>
              <a:spcBef>
                <a:spcPts val="600"/>
              </a:spcBef>
            </a:pPr>
            <a:r>
              <a:rPr lang="en-US" altLang="en-US" sz="1800" dirty="0">
                <a:latin typeface="Palatino" pitchFamily="-128" charset="0"/>
              </a:rPr>
              <a:t>the overall flow of activities, actions, and tasks and the interdependencies among them</a:t>
            </a:r>
          </a:p>
          <a:p>
            <a:pPr lvl="1" eaLnBrk="1" hangingPunct="1">
              <a:lnSpc>
                <a:spcPct val="90000"/>
              </a:lnSpc>
              <a:spcBef>
                <a:spcPts val="300"/>
              </a:spcBef>
            </a:pPr>
            <a:r>
              <a:rPr lang="en-US" altLang="en-US" sz="1800" dirty="0">
                <a:latin typeface="Palatino" pitchFamily="-128" charset="0"/>
              </a:rPr>
              <a:t>the degree to which actions and tasks are defined within each framework activity</a:t>
            </a:r>
          </a:p>
          <a:p>
            <a:pPr lvl="1" eaLnBrk="1" hangingPunct="1">
              <a:lnSpc>
                <a:spcPct val="90000"/>
              </a:lnSpc>
            </a:pPr>
            <a:r>
              <a:rPr lang="en-US" altLang="en-US" sz="1800" dirty="0">
                <a:latin typeface="Palatino" pitchFamily="-128" charset="0"/>
              </a:rPr>
              <a:t>the degree to which work products are identified and required</a:t>
            </a:r>
          </a:p>
          <a:p>
            <a:pPr lvl="1" eaLnBrk="1" hangingPunct="1">
              <a:lnSpc>
                <a:spcPct val="90000"/>
              </a:lnSpc>
            </a:pPr>
            <a:r>
              <a:rPr lang="en-US" altLang="en-US" sz="1800" dirty="0">
                <a:latin typeface="Palatino" pitchFamily="-128" charset="0"/>
              </a:rPr>
              <a:t>the manner which quality assurance activities are applied</a:t>
            </a:r>
          </a:p>
          <a:p>
            <a:pPr lvl="1" eaLnBrk="1" hangingPunct="1">
              <a:lnSpc>
                <a:spcPct val="90000"/>
              </a:lnSpc>
            </a:pPr>
            <a:r>
              <a:rPr lang="en-US" altLang="en-US" sz="1800" dirty="0">
                <a:latin typeface="Palatino" pitchFamily="-128" charset="0"/>
              </a:rPr>
              <a:t>the manner in which project tracking and control activities are applied</a:t>
            </a:r>
          </a:p>
          <a:p>
            <a:pPr lvl="1" eaLnBrk="1" hangingPunct="1">
              <a:lnSpc>
                <a:spcPct val="90000"/>
              </a:lnSpc>
            </a:pPr>
            <a:r>
              <a:rPr lang="en-US" altLang="en-US" sz="1800" dirty="0">
                <a:latin typeface="Palatino" pitchFamily="-128" charset="0"/>
              </a:rPr>
              <a:t>the overall degree of detail and rigor with which the process is described</a:t>
            </a:r>
          </a:p>
          <a:p>
            <a:pPr lvl="1" eaLnBrk="1" hangingPunct="1">
              <a:lnSpc>
                <a:spcPct val="90000"/>
              </a:lnSpc>
            </a:pPr>
            <a:r>
              <a:rPr lang="en-US" altLang="en-US" sz="1800" dirty="0">
                <a:latin typeface="Palatino" pitchFamily="-128" charset="0"/>
              </a:rPr>
              <a:t>the degree to which the customer and other stakeholders are involved with the project</a:t>
            </a:r>
          </a:p>
          <a:p>
            <a:pPr lvl="1" eaLnBrk="1" hangingPunct="1">
              <a:lnSpc>
                <a:spcPct val="90000"/>
              </a:lnSpc>
            </a:pPr>
            <a:r>
              <a:rPr lang="en-US" altLang="en-US" sz="1800" dirty="0">
                <a:latin typeface="Palatino" pitchFamily="-128" charset="0"/>
              </a:rPr>
              <a:t>the level of autonomy given to the software team</a:t>
            </a:r>
          </a:p>
          <a:p>
            <a:pPr lvl="1" eaLnBrk="1" hangingPunct="1">
              <a:lnSpc>
                <a:spcPct val="90000"/>
              </a:lnSpc>
            </a:pPr>
            <a:r>
              <a:rPr lang="en-US" altLang="en-US" sz="1800" dirty="0">
                <a:latin typeface="Palatino" pitchFamily="-128" charset="0"/>
              </a:rPr>
              <a:t>the degree to which team organization and roles are prescribed</a:t>
            </a:r>
          </a:p>
          <a:p>
            <a:pPr eaLnBrk="1" hangingPunct="1">
              <a:lnSpc>
                <a:spcPct val="90000"/>
              </a:lnSpc>
            </a:pPr>
            <a:endParaRPr lang="en-US" altLang="en-US" sz="2000" dirty="0"/>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3BFC0D5-3A07-4FFA-A168-7562124C849B}" type="slidenum">
              <a:rPr lang="en-US" altLang="en-US" sz="1000">
                <a:latin typeface="Helvetica" panose="020B0604020202020204" pitchFamily="34" charset="0"/>
              </a:rPr>
              <a:pPr/>
              <a:t>12</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18544974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EG" dirty="0"/>
              <a:t>تكييف نموذج العملية</a:t>
            </a:r>
            <a:endParaRPr lang="en-US" dirty="0"/>
          </a:p>
        </p:txBody>
      </p:sp>
      <p:sp>
        <p:nvSpPr>
          <p:cNvPr id="3" name="Content Placeholder 2"/>
          <p:cNvSpPr>
            <a:spLocks noGrp="1"/>
          </p:cNvSpPr>
          <p:nvPr>
            <p:ph idx="1"/>
          </p:nvPr>
        </p:nvSpPr>
        <p:spPr/>
        <p:txBody>
          <a:bodyPr>
            <a:normAutofit/>
          </a:bodyPr>
          <a:lstStyle/>
          <a:p>
            <a:pPr marL="0" indent="0" algn="r">
              <a:buNone/>
            </a:pPr>
            <a:r>
              <a:rPr lang="ar-EG" dirty="0"/>
              <a:t>التدفق العام للأنشطة والإجراءات والمهام والترابط فيما بينها</a:t>
            </a:r>
          </a:p>
          <a:p>
            <a:pPr marL="0" indent="0" algn="r">
              <a:buNone/>
            </a:pPr>
            <a:r>
              <a:rPr lang="ar-EG" dirty="0"/>
              <a:t>درجة تحديد الإجراءات والمهام في كل نشاط إطاري</a:t>
            </a:r>
          </a:p>
          <a:p>
            <a:pPr marL="0" indent="0" algn="r">
              <a:buNone/>
            </a:pPr>
            <a:r>
              <a:rPr lang="ar-EG" dirty="0" smtClean="0"/>
              <a:t>درجة </a:t>
            </a:r>
            <a:r>
              <a:rPr lang="ar-EG" dirty="0"/>
              <a:t>تحديد منتجات العمل المطلوبة</a:t>
            </a:r>
          </a:p>
          <a:p>
            <a:pPr marL="0" indent="0" algn="r">
              <a:buNone/>
            </a:pPr>
            <a:r>
              <a:rPr lang="ar-EG" dirty="0"/>
              <a:t>الطريقة التي تطبق بها أنشطة ضمان الجودة</a:t>
            </a:r>
          </a:p>
          <a:p>
            <a:pPr marL="0" indent="0" algn="r">
              <a:buNone/>
            </a:pPr>
            <a:r>
              <a:rPr lang="ar-EG" dirty="0"/>
              <a:t>الطريقة التي تطبق بها أنشطة تتبع المشاريع ومراقبتها</a:t>
            </a:r>
          </a:p>
          <a:p>
            <a:pPr marL="0" indent="0" algn="r">
              <a:buNone/>
            </a:pPr>
            <a:r>
              <a:rPr lang="ar-EG" dirty="0"/>
              <a:t>الدرجة الكلية للتفاصيل والدقة التي توصف بها العملية</a:t>
            </a:r>
          </a:p>
          <a:p>
            <a:pPr marL="0" indent="0" algn="r">
              <a:buNone/>
            </a:pPr>
            <a:r>
              <a:rPr lang="ar-EG" dirty="0" smtClean="0"/>
              <a:t>درجة </a:t>
            </a:r>
            <a:r>
              <a:rPr lang="ar-EG" dirty="0"/>
              <a:t>اشتراك العميل وأصحاب المصلحة الآخرين في المشروع</a:t>
            </a:r>
          </a:p>
          <a:p>
            <a:pPr marL="0" indent="0" algn="r">
              <a:buNone/>
            </a:pPr>
            <a:r>
              <a:rPr lang="ar-EG" dirty="0" smtClean="0"/>
              <a:t>مستوى </a:t>
            </a:r>
            <a:r>
              <a:rPr lang="ar-EG" dirty="0"/>
              <a:t>الحكم الذاتي </a:t>
            </a:r>
            <a:r>
              <a:rPr lang="ar-EG" dirty="0" smtClean="0"/>
              <a:t> </a:t>
            </a:r>
            <a:r>
              <a:rPr lang="ar-EG" dirty="0"/>
              <a:t>لفريق البرمجيات</a:t>
            </a:r>
          </a:p>
          <a:p>
            <a:pPr marL="0" indent="0" algn="r">
              <a:buNone/>
            </a:pPr>
            <a:r>
              <a:rPr lang="ar-EG" dirty="0"/>
              <a:t>درجة توصيف تنظيم الفريق وأدواره</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13</a:t>
            </a:fld>
            <a:endParaRPr lang="en-US" altLang="en-US">
              <a:solidFill>
                <a:srgbClr val="000000"/>
              </a:solidFill>
            </a:endParaRPr>
          </a:p>
        </p:txBody>
      </p:sp>
    </p:spTree>
    <p:extLst>
      <p:ext uri="{BB962C8B-B14F-4D97-AF65-F5344CB8AC3E}">
        <p14:creationId xmlns:p14="http://schemas.microsoft.com/office/powerpoint/2010/main" val="1038102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p:txBody>
          <a:bodyPr/>
          <a:lstStyle/>
          <a:p>
            <a:pPr eaLnBrk="1" hangingPunct="1"/>
            <a:r>
              <a:rPr lang="en-US" altLang="en-US"/>
              <a:t>Hooker’s General Principles</a:t>
            </a:r>
          </a:p>
        </p:txBody>
      </p:sp>
      <p:sp>
        <p:nvSpPr>
          <p:cNvPr id="16389" name="Rectangle 3"/>
          <p:cNvSpPr>
            <a:spLocks noGrp="1" noChangeArrowheads="1"/>
          </p:cNvSpPr>
          <p:nvPr>
            <p:ph idx="1"/>
          </p:nvPr>
        </p:nvSpPr>
        <p:spPr>
          <a:xfrm>
            <a:off x="3352800" y="2057400"/>
            <a:ext cx="6553200" cy="3429000"/>
          </a:xfrm>
        </p:spPr>
        <p:txBody>
          <a:bodyPr>
            <a:normAutofit/>
          </a:bodyPr>
          <a:lstStyle/>
          <a:p>
            <a:pPr eaLnBrk="1" hangingPunct="1">
              <a:spcBef>
                <a:spcPts val="600"/>
              </a:spcBef>
            </a:pPr>
            <a:r>
              <a:rPr lang="en-US" altLang="en-US" dirty="0">
                <a:latin typeface="Palatino" pitchFamily="-128" charset="0"/>
              </a:rPr>
              <a:t>1: </a:t>
            </a:r>
            <a:r>
              <a:rPr lang="en-US" altLang="en-US" i="1" dirty="0">
                <a:latin typeface="Palatino" pitchFamily="-128" charset="0"/>
              </a:rPr>
              <a:t>The Reason It All Exists</a:t>
            </a:r>
          </a:p>
          <a:p>
            <a:pPr eaLnBrk="1" hangingPunct="1">
              <a:spcBef>
                <a:spcPts val="600"/>
              </a:spcBef>
            </a:pPr>
            <a:r>
              <a:rPr lang="en-US" altLang="en-US" dirty="0">
                <a:solidFill>
                  <a:srgbClr val="000000"/>
                </a:solidFill>
                <a:latin typeface="Palatino" pitchFamily="-128" charset="0"/>
              </a:rPr>
              <a:t>2: </a:t>
            </a:r>
            <a:r>
              <a:rPr lang="en-US" altLang="en-US" i="1" dirty="0">
                <a:solidFill>
                  <a:srgbClr val="000000"/>
                </a:solidFill>
                <a:latin typeface="Palatino" pitchFamily="-128" charset="0"/>
              </a:rPr>
              <a:t>KISS (Keep It Simple, Stupid!)</a:t>
            </a:r>
          </a:p>
          <a:p>
            <a:pPr eaLnBrk="1" hangingPunct="1">
              <a:spcBef>
                <a:spcPts val="600"/>
              </a:spcBef>
            </a:pPr>
            <a:r>
              <a:rPr lang="en-US" altLang="en-US" dirty="0">
                <a:solidFill>
                  <a:srgbClr val="000000"/>
                </a:solidFill>
                <a:latin typeface="Palatino" pitchFamily="-128" charset="0"/>
              </a:rPr>
              <a:t>3: </a:t>
            </a:r>
            <a:r>
              <a:rPr lang="en-US" altLang="en-US" i="1" dirty="0">
                <a:solidFill>
                  <a:srgbClr val="000000"/>
                </a:solidFill>
                <a:latin typeface="Palatino" pitchFamily="-128" charset="0"/>
              </a:rPr>
              <a:t>Maintain the Vision</a:t>
            </a:r>
            <a:endParaRPr lang="en-US" altLang="en-US" dirty="0">
              <a:solidFill>
                <a:srgbClr val="000000"/>
              </a:solidFill>
              <a:latin typeface="Palatino" pitchFamily="-128" charset="0"/>
            </a:endParaRPr>
          </a:p>
          <a:p>
            <a:pPr eaLnBrk="1" hangingPunct="1">
              <a:spcBef>
                <a:spcPts val="600"/>
              </a:spcBef>
            </a:pPr>
            <a:r>
              <a:rPr lang="en-US" altLang="en-US" dirty="0">
                <a:solidFill>
                  <a:srgbClr val="000000"/>
                </a:solidFill>
                <a:latin typeface="Palatino" pitchFamily="-128" charset="0"/>
              </a:rPr>
              <a:t>4: </a:t>
            </a:r>
            <a:r>
              <a:rPr lang="en-US" altLang="en-US" i="1" dirty="0">
                <a:solidFill>
                  <a:srgbClr val="000000"/>
                </a:solidFill>
                <a:latin typeface="Palatino" pitchFamily="-128" charset="0"/>
              </a:rPr>
              <a:t>What You Produce, Others Will Consume</a:t>
            </a:r>
            <a:r>
              <a:rPr lang="en-US" altLang="en-US" dirty="0">
                <a:solidFill>
                  <a:srgbClr val="000000"/>
                </a:solidFill>
                <a:latin typeface="Palatino" pitchFamily="-128" charset="0"/>
              </a:rPr>
              <a:t> </a:t>
            </a:r>
          </a:p>
          <a:p>
            <a:pPr eaLnBrk="1" hangingPunct="1">
              <a:spcBef>
                <a:spcPts val="600"/>
              </a:spcBef>
            </a:pPr>
            <a:r>
              <a:rPr lang="en-US" altLang="en-US" dirty="0">
                <a:solidFill>
                  <a:srgbClr val="000000"/>
                </a:solidFill>
                <a:latin typeface="Palatino" pitchFamily="-128" charset="0"/>
              </a:rPr>
              <a:t>5: </a:t>
            </a:r>
            <a:r>
              <a:rPr lang="en-US" altLang="en-US" i="1" dirty="0">
                <a:solidFill>
                  <a:srgbClr val="000000"/>
                </a:solidFill>
                <a:latin typeface="Palatino" pitchFamily="-128" charset="0"/>
              </a:rPr>
              <a:t>Be Open to the Future </a:t>
            </a:r>
            <a:r>
              <a:rPr lang="en-US" altLang="en-US" dirty="0">
                <a:solidFill>
                  <a:srgbClr val="000000"/>
                </a:solidFill>
                <a:latin typeface="Palatino" pitchFamily="-128" charset="0"/>
              </a:rPr>
              <a:t> </a:t>
            </a:r>
          </a:p>
          <a:p>
            <a:pPr eaLnBrk="1" hangingPunct="1">
              <a:spcBef>
                <a:spcPts val="600"/>
              </a:spcBef>
            </a:pPr>
            <a:r>
              <a:rPr lang="en-US" altLang="en-US" dirty="0">
                <a:latin typeface="Palatino" pitchFamily="-128" charset="0"/>
              </a:rPr>
              <a:t>6: </a:t>
            </a:r>
            <a:r>
              <a:rPr lang="en-US" altLang="en-US" i="1" dirty="0">
                <a:solidFill>
                  <a:srgbClr val="000000"/>
                </a:solidFill>
                <a:latin typeface="Palatino" pitchFamily="-128" charset="0"/>
              </a:rPr>
              <a:t>Plan Ahead for Reuse</a:t>
            </a:r>
          </a:p>
          <a:p>
            <a:pPr eaLnBrk="1" hangingPunct="1">
              <a:spcBef>
                <a:spcPts val="600"/>
              </a:spcBef>
            </a:pPr>
            <a:r>
              <a:rPr lang="en-US" altLang="en-US" dirty="0">
                <a:solidFill>
                  <a:srgbClr val="000000"/>
                </a:solidFill>
                <a:latin typeface="Palatino" pitchFamily="-128" charset="0"/>
              </a:rPr>
              <a:t>7</a:t>
            </a:r>
            <a:r>
              <a:rPr lang="en-US" altLang="en-US" i="1" dirty="0">
                <a:solidFill>
                  <a:srgbClr val="000000"/>
                </a:solidFill>
                <a:latin typeface="Palatino" pitchFamily="-128" charset="0"/>
              </a:rPr>
              <a:t>: Think!</a:t>
            </a:r>
            <a:endParaRPr lang="en-US" altLang="en-US" b="1" i="1" dirty="0">
              <a:solidFill>
                <a:srgbClr val="000000"/>
              </a:solidFill>
              <a:latin typeface="Palatino" pitchFamily="-128" charset="0"/>
            </a:endParaRP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C87D5D4-4323-4DB0-A952-88DA5CE9AAEC}" type="slidenum">
              <a:rPr lang="en-US" altLang="en-US" sz="1000">
                <a:latin typeface="Helvetica" panose="020B0604020202020204" pitchFamily="34" charset="0"/>
              </a:rPr>
              <a:pPr/>
              <a:t>14</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30419281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a:xfrm>
            <a:off x="2690432" y="1066804"/>
            <a:ext cx="4824782" cy="728405"/>
          </a:xfrm>
          <a:noFill/>
        </p:spPr>
        <p:txBody>
          <a:bodyPr vert="horz" wrap="none" lIns="63500" tIns="25400" rIns="63500" bIns="25400" numCol="1" anchor="t" anchorCtr="0" compatLnSpc="1">
            <a:prstTxWarp prst="textNoShape">
              <a:avLst/>
            </a:prstTxWarp>
            <a:spAutoFit/>
          </a:bodyPr>
          <a:lstStyle/>
          <a:p>
            <a:pPr eaLnBrk="1" hangingPunct="1"/>
            <a:r>
              <a:rPr lang="en-US" altLang="en-US"/>
              <a:t>The Waterfall Model</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endParaRPr lang="en-US" sz="2400">
              <a:latin typeface="Palatino" pitchFamily="-128" charset="0"/>
            </a:endParaRPr>
          </a:p>
        </p:txBody>
      </p:sp>
      <p:sp>
        <p:nvSpPr>
          <p:cNvPr id="16387"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7BFF61CD-4F50-4224-BBCD-B4DDC826E23B}" type="slidenum">
              <a:rPr lang="en-US" altLang="en-US" sz="1000"/>
              <a:pPr>
                <a:spcBef>
                  <a:spcPct val="0"/>
                </a:spcBef>
                <a:buClrTx/>
                <a:buSzTx/>
                <a:buFontTx/>
                <a:buNone/>
              </a:pPr>
              <a:t>15</a:t>
            </a:fld>
            <a:endParaRPr lang="en-US" altLang="en-US" sz="1000"/>
          </a:p>
        </p:txBody>
      </p:sp>
      <p:pic>
        <p:nvPicPr>
          <p:cNvPr id="1638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5839" y="2085975"/>
            <a:ext cx="7899400" cy="1900238"/>
          </a:xfrm>
          <a:prstGeom prst="rect">
            <a:avLst/>
          </a:prstGeom>
          <a:solidFill>
            <a:srgbClr val="96E3FE"/>
          </a:solidFill>
          <a:ln>
            <a:noFill/>
          </a:ln>
          <a:extLs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279854571"/>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1026"/>
          <p:cNvSpPr>
            <a:spLocks noGrp="1" noChangeArrowheads="1"/>
          </p:cNvSpPr>
          <p:nvPr>
            <p:ph type="title"/>
          </p:nvPr>
        </p:nvSpPr>
        <p:spPr>
          <a:xfrm>
            <a:off x="2667000" y="1143005"/>
            <a:ext cx="6705600" cy="633413"/>
          </a:xfrm>
        </p:spPr>
        <p:txBody>
          <a:bodyPr>
            <a:normAutofit fontScale="90000"/>
          </a:bodyPr>
          <a:lstStyle/>
          <a:p>
            <a:pPr eaLnBrk="1" hangingPunct="1"/>
            <a:r>
              <a:rPr lang="en-US" altLang="en-US"/>
              <a:t>The V-Model</a:t>
            </a:r>
          </a:p>
        </p:txBody>
      </p:sp>
      <p:sp>
        <p:nvSpPr>
          <p:cNvPr id="5"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endParaRPr lang="en-US" sz="2400">
              <a:latin typeface="Palatino" pitchFamily="-128" charset="0"/>
            </a:endParaRPr>
          </a:p>
        </p:txBody>
      </p:sp>
      <p:sp>
        <p:nvSpPr>
          <p:cNvPr id="17411"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0B159D96-A741-4EE6-BD25-CC0E1903C124}" type="slidenum">
              <a:rPr lang="en-US" altLang="en-US" sz="1000"/>
              <a:pPr>
                <a:spcBef>
                  <a:spcPct val="0"/>
                </a:spcBef>
                <a:buClrTx/>
                <a:buSzTx/>
                <a:buFontTx/>
                <a:buNone/>
              </a:pPr>
              <a:t>16</a:t>
            </a:fld>
            <a:endParaRPr lang="en-US" altLang="en-US" sz="1000"/>
          </a:p>
        </p:txBody>
      </p:sp>
      <p:sp>
        <p:nvSpPr>
          <p:cNvPr id="17413" name="Rectangle 1029"/>
          <p:cNvSpPr>
            <a:spLocks noChangeArrowheads="1"/>
          </p:cNvSpPr>
          <p:nvPr/>
        </p:nvSpPr>
        <p:spPr bwMode="auto">
          <a:xfrm>
            <a:off x="4038600" y="1828800"/>
            <a:ext cx="4419600" cy="4495800"/>
          </a:xfrm>
          <a:prstGeom prst="rect">
            <a:avLst/>
          </a:prstGeom>
          <a:solidFill>
            <a:srgbClr val="53A4B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endParaRPr lang="en-US" altLang="en-US">
              <a:latin typeface="Arial" panose="020B0604020202020204" pitchFamily="34" charset="0"/>
            </a:endParaRPr>
          </a:p>
        </p:txBody>
      </p:sp>
      <p:pic>
        <p:nvPicPr>
          <p:cNvPr id="17414" name="Picture 1030" descr="Fig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1905000"/>
            <a:ext cx="4165600" cy="433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46105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2"/>
          <p:cNvSpPr>
            <a:spLocks noGrp="1" noChangeArrowheads="1"/>
          </p:cNvSpPr>
          <p:nvPr>
            <p:ph type="title"/>
          </p:nvPr>
        </p:nvSpPr>
        <p:spPr>
          <a:xfrm>
            <a:off x="2692064" y="990604"/>
            <a:ext cx="5478744" cy="728405"/>
          </a:xfrm>
          <a:noFill/>
        </p:spPr>
        <p:txBody>
          <a:bodyPr vert="horz" wrap="none" lIns="63500" tIns="25400" rIns="63500" bIns="25400" numCol="1" anchor="t" anchorCtr="0" compatLnSpc="1">
            <a:prstTxWarp prst="textNoShape">
              <a:avLst/>
            </a:prstTxWarp>
            <a:spAutoFit/>
          </a:bodyPr>
          <a:lstStyle/>
          <a:p>
            <a:pPr eaLnBrk="1" hangingPunct="1"/>
            <a:r>
              <a:rPr lang="en-US" altLang="en-US"/>
              <a:t>The Incremental Model</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endParaRPr lang="en-US" sz="2400">
              <a:latin typeface="Palatino" pitchFamily="-128" charset="0"/>
            </a:endParaRPr>
          </a:p>
        </p:txBody>
      </p:sp>
      <p:sp>
        <p:nvSpPr>
          <p:cNvPr id="18435"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84BAA3B5-E1FA-4FF2-8DD9-F75F8D25D36F}" type="slidenum">
              <a:rPr lang="en-US" altLang="en-US" sz="1000"/>
              <a:pPr>
                <a:spcBef>
                  <a:spcPct val="0"/>
                </a:spcBef>
                <a:buClrTx/>
                <a:buSzTx/>
                <a:buFontTx/>
                <a:buNone/>
              </a:pPr>
              <a:t>17</a:t>
            </a:fld>
            <a:endParaRPr lang="en-US" altLang="en-US" sz="1000"/>
          </a:p>
        </p:txBody>
      </p:sp>
      <p:pic>
        <p:nvPicPr>
          <p:cNvPr id="1843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3" y="1905004"/>
            <a:ext cx="6875463" cy="4454525"/>
          </a:xfrm>
          <a:prstGeom prst="rect">
            <a:avLst/>
          </a:prstGeom>
          <a:solidFill>
            <a:srgbClr val="96E3FE"/>
          </a:solidFill>
          <a:ln>
            <a:noFill/>
          </a:ln>
          <a:extLs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3106366005"/>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p:cNvSpPr>
            <a:spLocks noGrp="1" noChangeArrowheads="1"/>
          </p:cNvSpPr>
          <p:nvPr>
            <p:ph type="title"/>
          </p:nvPr>
        </p:nvSpPr>
        <p:spPr>
          <a:xfrm>
            <a:off x="2819402" y="1143005"/>
            <a:ext cx="4033839" cy="633413"/>
          </a:xfrm>
        </p:spPr>
        <p:txBody>
          <a:bodyPr>
            <a:normAutofit fontScale="90000"/>
          </a:bodyPr>
          <a:lstStyle/>
          <a:p>
            <a:pPr eaLnBrk="1" hangingPunct="1"/>
            <a:r>
              <a:rPr lang="en-US" altLang="en-US"/>
              <a:t>What is “Agility”?</a:t>
            </a:r>
          </a:p>
        </p:txBody>
      </p:sp>
      <p:sp>
        <p:nvSpPr>
          <p:cNvPr id="24581" name="Rectangle 3"/>
          <p:cNvSpPr>
            <a:spLocks noGrp="1" noChangeArrowheads="1"/>
          </p:cNvSpPr>
          <p:nvPr>
            <p:ph idx="1"/>
          </p:nvPr>
        </p:nvSpPr>
        <p:spPr>
          <a:xfrm>
            <a:off x="3187702" y="1981200"/>
            <a:ext cx="7099300" cy="3200400"/>
          </a:xfrm>
        </p:spPr>
        <p:txBody>
          <a:bodyPr>
            <a:normAutofit/>
          </a:bodyPr>
          <a:lstStyle/>
          <a:p>
            <a:pPr eaLnBrk="1" hangingPunct="1">
              <a:lnSpc>
                <a:spcPct val="90000"/>
              </a:lnSpc>
            </a:pPr>
            <a:r>
              <a:rPr lang="en-US" altLang="en-US" dirty="0"/>
              <a:t>Effective (rapid and adaptive) response to change</a:t>
            </a:r>
          </a:p>
          <a:p>
            <a:pPr eaLnBrk="1" hangingPunct="1">
              <a:lnSpc>
                <a:spcPct val="90000"/>
              </a:lnSpc>
            </a:pPr>
            <a:r>
              <a:rPr lang="en-US" altLang="en-US" dirty="0"/>
              <a:t>Effective communication among all stakeholders</a:t>
            </a:r>
          </a:p>
          <a:p>
            <a:pPr eaLnBrk="1" hangingPunct="1">
              <a:lnSpc>
                <a:spcPct val="90000"/>
              </a:lnSpc>
            </a:pPr>
            <a:r>
              <a:rPr lang="en-US" altLang="en-US" dirty="0"/>
              <a:t>Drawing the customer onto the team</a:t>
            </a:r>
          </a:p>
          <a:p>
            <a:pPr eaLnBrk="1" hangingPunct="1">
              <a:lnSpc>
                <a:spcPct val="90000"/>
              </a:lnSpc>
            </a:pPr>
            <a:r>
              <a:rPr lang="en-US" altLang="en-US" dirty="0"/>
              <a:t>Organizing a team so that it is in control of the work performed</a:t>
            </a:r>
          </a:p>
          <a:p>
            <a:pPr eaLnBrk="1" hangingPunct="1">
              <a:lnSpc>
                <a:spcPct val="90000"/>
              </a:lnSpc>
              <a:buFont typeface="Wingdings" panose="05000000000000000000" pitchFamily="2" charset="2"/>
              <a:buNone/>
            </a:pPr>
            <a:r>
              <a:rPr lang="en-US" altLang="en-US" i="1" dirty="0">
                <a:solidFill>
                  <a:schemeClr val="folHlink"/>
                </a:solidFill>
              </a:rPr>
              <a:t>Yielding …</a:t>
            </a:r>
            <a:endParaRPr lang="en-US" altLang="en-US" dirty="0"/>
          </a:p>
          <a:p>
            <a:pPr eaLnBrk="1" hangingPunct="1">
              <a:lnSpc>
                <a:spcPct val="90000"/>
              </a:lnSpc>
            </a:pPr>
            <a:r>
              <a:rPr lang="en-US" altLang="en-US" dirty="0"/>
              <a:t>Rapid, incremental delivery of software</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24579"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F7FF7B3E-707D-41C6-9CF6-F9D8E375B8A7}" type="slidenum">
              <a:rPr lang="en-US" altLang="en-US" sz="1000"/>
              <a:pPr>
                <a:spcBef>
                  <a:spcPct val="0"/>
                </a:spcBef>
                <a:buClrTx/>
                <a:buSzTx/>
                <a:buFontTx/>
                <a:buNone/>
              </a:pPr>
              <a:t>18</a:t>
            </a:fld>
            <a:endParaRPr lang="en-US" altLang="en-US" sz="1000"/>
          </a:p>
        </p:txBody>
      </p:sp>
    </p:spTree>
    <p:extLst>
      <p:ext uri="{BB962C8B-B14F-4D97-AF65-F5344CB8AC3E}">
        <p14:creationId xmlns:p14="http://schemas.microsoft.com/office/powerpoint/2010/main" val="19687765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ar-EG" dirty="0"/>
              <a:t/>
            </a:r>
            <a:br>
              <a:rPr lang="ar-EG" dirty="0"/>
            </a:br>
            <a:r>
              <a:rPr lang="ar-EG" dirty="0"/>
              <a:t>خفة الحركة</a:t>
            </a:r>
            <a:endParaRPr lang="en-US" dirty="0"/>
          </a:p>
        </p:txBody>
      </p:sp>
      <p:sp>
        <p:nvSpPr>
          <p:cNvPr id="3" name="Content Placeholder 2"/>
          <p:cNvSpPr>
            <a:spLocks noGrp="1"/>
          </p:cNvSpPr>
          <p:nvPr>
            <p:ph idx="1"/>
          </p:nvPr>
        </p:nvSpPr>
        <p:spPr/>
        <p:txBody>
          <a:bodyPr/>
          <a:lstStyle/>
          <a:p>
            <a:pPr marL="0" indent="0" algn="r">
              <a:buNone/>
            </a:pPr>
            <a:endParaRPr lang="ar-EG" dirty="0"/>
          </a:p>
          <a:p>
            <a:pPr marL="0" indent="0" algn="r">
              <a:buNone/>
            </a:pPr>
            <a:r>
              <a:rPr lang="ar-EG" dirty="0"/>
              <a:t>استجابة فعالة (سريعة ومتكيفة) للتغيير</a:t>
            </a:r>
          </a:p>
          <a:p>
            <a:pPr marL="0" indent="0" algn="r">
              <a:buNone/>
            </a:pPr>
            <a:r>
              <a:rPr lang="ar-EG" dirty="0"/>
              <a:t>التواصل الفعال بين جميع أصحاب المصلحة</a:t>
            </a:r>
          </a:p>
          <a:p>
            <a:pPr marL="0" indent="0" algn="r">
              <a:buNone/>
            </a:pPr>
            <a:r>
              <a:rPr lang="ar-EG" dirty="0"/>
              <a:t>رسم العميل </a:t>
            </a:r>
            <a:r>
              <a:rPr lang="ar-SA" dirty="0" smtClean="0"/>
              <a:t>من خلال </a:t>
            </a:r>
            <a:r>
              <a:rPr lang="ar-EG" dirty="0" smtClean="0"/>
              <a:t>الفريق</a:t>
            </a:r>
            <a:endParaRPr lang="ar-EG" dirty="0"/>
          </a:p>
          <a:p>
            <a:pPr marL="0" indent="0" algn="r">
              <a:buNone/>
            </a:pPr>
            <a:r>
              <a:rPr lang="ar-EG" dirty="0"/>
              <a:t>تنظيم فريق بحيث يسيطر على العمل </a:t>
            </a:r>
            <a:r>
              <a:rPr lang="ar-EG" dirty="0" smtClean="0"/>
              <a:t>المنجز</a:t>
            </a:r>
            <a:endParaRPr lang="ar-SA" dirty="0" smtClean="0"/>
          </a:p>
          <a:p>
            <a:pPr marL="0" indent="0" algn="r">
              <a:buNone/>
            </a:pPr>
            <a:endParaRPr lang="ar-EG" dirty="0"/>
          </a:p>
          <a:p>
            <a:pPr marL="0" indent="0" algn="r">
              <a:buNone/>
            </a:pPr>
            <a:r>
              <a:rPr lang="ar-EG" dirty="0" smtClean="0"/>
              <a:t>السر</a:t>
            </a:r>
            <a:r>
              <a:rPr lang="ar-SA" dirty="0" smtClean="0"/>
              <a:t>عه</a:t>
            </a:r>
            <a:r>
              <a:rPr lang="ar-EG" dirty="0" smtClean="0"/>
              <a:t>، </a:t>
            </a:r>
            <a:r>
              <a:rPr lang="ar-EG" dirty="0"/>
              <a:t>التسليم التدريجي من البرمجيات</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19</a:t>
            </a:fld>
            <a:endParaRPr lang="en-US" altLang="en-US">
              <a:solidFill>
                <a:srgbClr val="000000"/>
              </a:solidFill>
            </a:endParaRPr>
          </a:p>
        </p:txBody>
      </p:sp>
    </p:spTree>
    <p:extLst>
      <p:ext uri="{BB962C8B-B14F-4D97-AF65-F5344CB8AC3E}">
        <p14:creationId xmlns:p14="http://schemas.microsoft.com/office/powerpoint/2010/main" val="30266389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2"/>
          <p:cNvSpPr>
            <a:spLocks noGrp="1" noChangeArrowheads="1"/>
          </p:cNvSpPr>
          <p:nvPr>
            <p:ph type="title"/>
          </p:nvPr>
        </p:nvSpPr>
        <p:spPr>
          <a:xfrm>
            <a:off x="2743203" y="1143005"/>
            <a:ext cx="5032375" cy="633413"/>
          </a:xfrm>
        </p:spPr>
        <p:txBody>
          <a:bodyPr>
            <a:normAutofit fontScale="90000"/>
          </a:bodyPr>
          <a:lstStyle/>
          <a:p>
            <a:pPr eaLnBrk="1" hangingPunct="1"/>
            <a:r>
              <a:rPr lang="en-US" altLang="en-US" dirty="0"/>
              <a:t>An Agile Process</a:t>
            </a:r>
          </a:p>
        </p:txBody>
      </p:sp>
      <p:sp>
        <p:nvSpPr>
          <p:cNvPr id="26629" name="Rectangle 3"/>
          <p:cNvSpPr>
            <a:spLocks noGrp="1" noChangeArrowheads="1"/>
          </p:cNvSpPr>
          <p:nvPr>
            <p:ph idx="1"/>
          </p:nvPr>
        </p:nvSpPr>
        <p:spPr>
          <a:xfrm>
            <a:off x="3300416" y="2057400"/>
            <a:ext cx="7367587" cy="3009900"/>
          </a:xfrm>
        </p:spPr>
        <p:txBody>
          <a:bodyPr>
            <a:normAutofit/>
          </a:bodyPr>
          <a:lstStyle/>
          <a:p>
            <a:pPr eaLnBrk="1" hangingPunct="1"/>
            <a:r>
              <a:rPr lang="en-US" altLang="en-US" dirty="0"/>
              <a:t>Is driven by customer descriptions of what is required (scenarios)</a:t>
            </a:r>
          </a:p>
          <a:p>
            <a:pPr eaLnBrk="1" hangingPunct="1"/>
            <a:r>
              <a:rPr lang="en-US" altLang="en-US" dirty="0"/>
              <a:t>Recognizes that plans are short-lived</a:t>
            </a:r>
          </a:p>
          <a:p>
            <a:pPr eaLnBrk="1" hangingPunct="1"/>
            <a:r>
              <a:rPr lang="en-US" altLang="en-US" dirty="0"/>
              <a:t>Develops software iteratively with a heavy emphasis on construction activities</a:t>
            </a:r>
          </a:p>
          <a:p>
            <a:pPr eaLnBrk="1" hangingPunct="1"/>
            <a:r>
              <a:rPr lang="en-US" altLang="en-US" dirty="0"/>
              <a:t>Delivers multiple ‘software increments’</a:t>
            </a:r>
          </a:p>
          <a:p>
            <a:pPr eaLnBrk="1" hangingPunct="1"/>
            <a:r>
              <a:rPr lang="en-US" altLang="en-US" dirty="0"/>
              <a:t>Adapts as changes occur</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26627"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9157013F-FC65-4412-ACAB-AF54624A711F}" type="slidenum">
              <a:rPr lang="en-US" altLang="en-US" sz="1000"/>
              <a:pPr>
                <a:spcBef>
                  <a:spcPct val="0"/>
                </a:spcBef>
                <a:buClrTx/>
                <a:buSzTx/>
                <a:buFontTx/>
                <a:buNone/>
              </a:pPr>
              <a:t>20</a:t>
            </a:fld>
            <a:endParaRPr lang="en-US" altLang="en-US" sz="1000"/>
          </a:p>
        </p:txBody>
      </p:sp>
    </p:spTree>
    <p:extLst>
      <p:ext uri="{BB962C8B-B14F-4D97-AF65-F5344CB8AC3E}">
        <p14:creationId xmlns:p14="http://schemas.microsoft.com/office/powerpoint/2010/main" val="26923971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r">
              <a:buNone/>
            </a:pPr>
            <a:endParaRPr lang="ar-EG" dirty="0"/>
          </a:p>
          <a:p>
            <a:pPr marL="0" indent="0" algn="r">
              <a:buNone/>
            </a:pPr>
            <a:r>
              <a:rPr lang="ar-SA" dirty="0" smtClean="0"/>
              <a:t>تقاد بواسطة </a:t>
            </a:r>
            <a:r>
              <a:rPr lang="ar-EG" dirty="0" smtClean="0"/>
              <a:t>وص</a:t>
            </a:r>
            <a:r>
              <a:rPr lang="ar-SA" dirty="0" smtClean="0"/>
              <a:t>ف </a:t>
            </a:r>
            <a:r>
              <a:rPr lang="ar-EG" dirty="0" smtClean="0"/>
              <a:t>العملاء </a:t>
            </a:r>
            <a:r>
              <a:rPr lang="ar-SA" dirty="0" smtClean="0"/>
              <a:t>من خلال </a:t>
            </a:r>
            <a:r>
              <a:rPr lang="ar-EG" dirty="0" smtClean="0"/>
              <a:t>ما </a:t>
            </a:r>
            <a:r>
              <a:rPr lang="ar-EG" dirty="0"/>
              <a:t>هو </a:t>
            </a:r>
            <a:r>
              <a:rPr lang="ar-SA" dirty="0" smtClean="0"/>
              <a:t>ال</a:t>
            </a:r>
            <a:r>
              <a:rPr lang="ar-EG" dirty="0" smtClean="0"/>
              <a:t>مطلوب </a:t>
            </a:r>
            <a:r>
              <a:rPr lang="ar-EG" dirty="0"/>
              <a:t>(سيناريوهات)</a:t>
            </a:r>
          </a:p>
          <a:p>
            <a:pPr marL="0" indent="0" algn="r">
              <a:buNone/>
            </a:pPr>
            <a:r>
              <a:rPr lang="ar-SA" dirty="0" smtClean="0"/>
              <a:t>التعريف بأن </a:t>
            </a:r>
            <a:r>
              <a:rPr lang="ar-EG" dirty="0" smtClean="0"/>
              <a:t>الخطط</a:t>
            </a:r>
            <a:r>
              <a:rPr lang="ar-SA" dirty="0" smtClean="0"/>
              <a:t> هي خطط </a:t>
            </a:r>
            <a:r>
              <a:rPr lang="ar-EG" dirty="0" smtClean="0"/>
              <a:t> </a:t>
            </a:r>
            <a:r>
              <a:rPr lang="ar-EG" dirty="0"/>
              <a:t>قصيرة الأجل</a:t>
            </a:r>
          </a:p>
          <a:p>
            <a:pPr marL="0" indent="0" algn="r">
              <a:buNone/>
            </a:pPr>
            <a:r>
              <a:rPr lang="ar-EG" dirty="0"/>
              <a:t>تطوير البرمجيات بشكل متكرر مع التركيز الشديد على أنشطة البناء</a:t>
            </a:r>
          </a:p>
          <a:p>
            <a:pPr marL="0" indent="0" algn="r">
              <a:buNone/>
            </a:pPr>
            <a:r>
              <a:rPr lang="ar-SA" dirty="0" smtClean="0"/>
              <a:t>تسليم العديد من </a:t>
            </a:r>
            <a:r>
              <a:rPr lang="ar-EG" dirty="0" smtClean="0"/>
              <a:t> </a:t>
            </a:r>
            <a:r>
              <a:rPr lang="ar-EG" dirty="0"/>
              <a:t>"الزيادات البرمجيات"</a:t>
            </a:r>
          </a:p>
          <a:p>
            <a:pPr marL="0" indent="0" algn="r">
              <a:buNone/>
            </a:pPr>
            <a:r>
              <a:rPr lang="ar-SA" dirty="0" smtClean="0"/>
              <a:t>ال</a:t>
            </a:r>
            <a:r>
              <a:rPr lang="ar-EG" dirty="0" smtClean="0"/>
              <a:t>تكيف </a:t>
            </a:r>
            <a:r>
              <a:rPr lang="ar-EG" dirty="0"/>
              <a:t>مع حدوث </a:t>
            </a:r>
            <a:r>
              <a:rPr lang="ar-SA" dirty="0" smtClean="0"/>
              <a:t>ال</a:t>
            </a:r>
            <a:r>
              <a:rPr lang="ar-EG" dirty="0" smtClean="0"/>
              <a:t>تغييرات</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21</a:t>
            </a:fld>
            <a:endParaRPr lang="en-US" altLang="en-US">
              <a:solidFill>
                <a:srgbClr val="000000"/>
              </a:solidFill>
            </a:endParaRPr>
          </a:p>
        </p:txBody>
      </p:sp>
    </p:spTree>
    <p:extLst>
      <p:ext uri="{BB962C8B-B14F-4D97-AF65-F5344CB8AC3E}">
        <p14:creationId xmlns:p14="http://schemas.microsoft.com/office/powerpoint/2010/main" val="11741743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a:xfrm>
            <a:off x="2819400" y="1143005"/>
            <a:ext cx="6172200" cy="633413"/>
          </a:xfrm>
        </p:spPr>
        <p:txBody>
          <a:bodyPr>
            <a:normAutofit fontScale="90000"/>
          </a:bodyPr>
          <a:lstStyle/>
          <a:p>
            <a:pPr eaLnBrk="1" hangingPunct="1"/>
            <a:r>
              <a:rPr lang="en-US" altLang="en-US" dirty="0"/>
              <a:t>Traits of Successful Software Engineers</a:t>
            </a:r>
          </a:p>
        </p:txBody>
      </p:sp>
      <p:sp>
        <p:nvSpPr>
          <p:cNvPr id="4101" name="Rectangle 3"/>
          <p:cNvSpPr>
            <a:spLocks noGrp="1" noChangeArrowheads="1"/>
          </p:cNvSpPr>
          <p:nvPr>
            <p:ph idx="1"/>
          </p:nvPr>
        </p:nvSpPr>
        <p:spPr>
          <a:xfrm>
            <a:off x="3187702" y="1981200"/>
            <a:ext cx="7099300" cy="3733800"/>
          </a:xfrm>
        </p:spPr>
        <p:txBody>
          <a:bodyPr>
            <a:normAutofit/>
          </a:bodyPr>
          <a:lstStyle/>
          <a:p>
            <a:r>
              <a:rPr lang="en-US" altLang="en-US" dirty="0"/>
              <a:t>Sense of individual responsibility</a:t>
            </a:r>
          </a:p>
          <a:p>
            <a:r>
              <a:rPr lang="en-US" altLang="en-US" dirty="0"/>
              <a:t>Acutely aware of the needs of team members and stakeholders </a:t>
            </a:r>
          </a:p>
          <a:p>
            <a:r>
              <a:rPr lang="en-US" altLang="en-US" dirty="0"/>
              <a:t>Brutally honest about design flaws and offers constructive criticism</a:t>
            </a:r>
          </a:p>
          <a:p>
            <a:r>
              <a:rPr lang="en-US" altLang="en-US" dirty="0"/>
              <a:t>Resilient under pressure </a:t>
            </a:r>
          </a:p>
          <a:p>
            <a:r>
              <a:rPr lang="en-US" altLang="en-US" dirty="0"/>
              <a:t>Heightened sense of fairness</a:t>
            </a:r>
          </a:p>
          <a:p>
            <a:r>
              <a:rPr lang="en-US" altLang="en-US" dirty="0"/>
              <a:t>Attention to detail </a:t>
            </a:r>
          </a:p>
          <a:p>
            <a:r>
              <a:rPr lang="en-US" altLang="en-US" dirty="0"/>
              <a:t>Pragmatic</a:t>
            </a:r>
          </a:p>
          <a:p>
            <a:pPr eaLnBrk="1" hangingPunct="1">
              <a:lnSpc>
                <a:spcPct val="90000"/>
              </a:lnSpc>
            </a:pPr>
            <a:endParaRPr lang="en-US" altLang="en-US" dirty="0"/>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5E47FD8-6DA4-41DE-9C1C-C625BBDF009F}" type="slidenum">
              <a:rPr lang="en-US" altLang="en-US" sz="1000">
                <a:latin typeface="Helvetica" panose="020B0604020202020204" pitchFamily="34" charset="0"/>
              </a:rPr>
              <a:pPr/>
              <a:t>22</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254796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EG" dirty="0"/>
              <a:t/>
            </a:r>
            <a:br>
              <a:rPr lang="ar-EG" dirty="0"/>
            </a:br>
            <a:r>
              <a:rPr lang="ar-EG" dirty="0"/>
              <a:t>سمات نجاح مهندسي البرمجيات</a:t>
            </a:r>
            <a:br>
              <a:rPr lang="ar-EG" dirty="0"/>
            </a:br>
            <a:endParaRPr lang="en-US" dirty="0"/>
          </a:p>
        </p:txBody>
      </p:sp>
      <p:sp>
        <p:nvSpPr>
          <p:cNvPr id="3" name="Content Placeholder 2"/>
          <p:cNvSpPr>
            <a:spLocks noGrp="1"/>
          </p:cNvSpPr>
          <p:nvPr>
            <p:ph idx="1"/>
          </p:nvPr>
        </p:nvSpPr>
        <p:spPr/>
        <p:txBody>
          <a:bodyPr/>
          <a:lstStyle/>
          <a:p>
            <a:pPr marL="0" indent="0" algn="r">
              <a:buNone/>
            </a:pPr>
            <a:r>
              <a:rPr lang="ar-SA" dirty="0"/>
              <a:t>ا</a:t>
            </a:r>
            <a:r>
              <a:rPr lang="ar-EG" dirty="0" smtClean="0"/>
              <a:t>لشعور </a:t>
            </a:r>
            <a:r>
              <a:rPr lang="ar-EG" dirty="0"/>
              <a:t>بالمسؤولية </a:t>
            </a:r>
            <a:r>
              <a:rPr lang="ar-EG" dirty="0" smtClean="0"/>
              <a:t>الفردية</a:t>
            </a:r>
            <a:endParaRPr lang="ar-EG" dirty="0"/>
          </a:p>
          <a:p>
            <a:pPr marL="0" indent="0" algn="r">
              <a:buNone/>
            </a:pPr>
            <a:r>
              <a:rPr lang="ar-SA" dirty="0" smtClean="0"/>
              <a:t>ان </a:t>
            </a:r>
            <a:r>
              <a:rPr lang="ar-EG" dirty="0" smtClean="0"/>
              <a:t>تدرك </a:t>
            </a:r>
            <a:r>
              <a:rPr lang="ar-EG" dirty="0"/>
              <a:t>تماما احتياجات أعضاء الفريق وأصحاب المصلحة</a:t>
            </a:r>
          </a:p>
          <a:p>
            <a:pPr marL="0" indent="0" algn="r">
              <a:buNone/>
            </a:pPr>
            <a:r>
              <a:rPr lang="ar-SA" dirty="0" smtClean="0"/>
              <a:t>ال</a:t>
            </a:r>
            <a:r>
              <a:rPr lang="ar-EG" dirty="0" smtClean="0"/>
              <a:t>نز</a:t>
            </a:r>
            <a:r>
              <a:rPr lang="ar-SA" dirty="0" smtClean="0"/>
              <a:t>ا</a:t>
            </a:r>
            <a:r>
              <a:rPr lang="ar-EG" dirty="0" smtClean="0"/>
              <a:t>هة و</a:t>
            </a:r>
            <a:r>
              <a:rPr lang="ar-SA" dirty="0" smtClean="0"/>
              <a:t>الصدق</a:t>
            </a:r>
            <a:r>
              <a:rPr lang="ar-EG" dirty="0" smtClean="0"/>
              <a:t> </a:t>
            </a:r>
            <a:r>
              <a:rPr lang="ar-EG" dirty="0"/>
              <a:t>حول عيوب التصميم </a:t>
            </a:r>
            <a:r>
              <a:rPr lang="ar-EG" dirty="0" smtClean="0"/>
              <a:t>و</a:t>
            </a:r>
            <a:r>
              <a:rPr lang="ar-SA" dirty="0" smtClean="0"/>
              <a:t>تقديم</a:t>
            </a:r>
            <a:r>
              <a:rPr lang="ar-EG" dirty="0" smtClean="0"/>
              <a:t> </a:t>
            </a:r>
            <a:r>
              <a:rPr lang="ar-EG" dirty="0"/>
              <a:t>النقد البناء</a:t>
            </a:r>
          </a:p>
          <a:p>
            <a:pPr marL="0" indent="0" algn="r">
              <a:buNone/>
            </a:pPr>
            <a:r>
              <a:rPr lang="ar-SA" dirty="0" smtClean="0"/>
              <a:t>ال</a:t>
            </a:r>
            <a:r>
              <a:rPr lang="ar-EG" dirty="0" smtClean="0"/>
              <a:t>مرونة </a:t>
            </a:r>
            <a:r>
              <a:rPr lang="ar-EG" dirty="0"/>
              <a:t>تحت الضغط</a:t>
            </a:r>
          </a:p>
          <a:p>
            <a:pPr marL="0" indent="0" algn="r">
              <a:buNone/>
            </a:pPr>
            <a:r>
              <a:rPr lang="ar-EG" dirty="0"/>
              <a:t>الشعور المتزايد بالإنصاف</a:t>
            </a:r>
          </a:p>
          <a:p>
            <a:pPr marL="0" indent="0" algn="r">
              <a:buNone/>
            </a:pPr>
            <a:r>
              <a:rPr lang="ar-EG" dirty="0"/>
              <a:t>انتبه </a:t>
            </a:r>
            <a:r>
              <a:rPr lang="ar-EG" dirty="0" smtClean="0"/>
              <a:t>للت</a:t>
            </a:r>
            <a:r>
              <a:rPr lang="ar-SA" dirty="0" smtClean="0"/>
              <a:t>فاصيل </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23</a:t>
            </a:fld>
            <a:endParaRPr lang="en-US" altLang="en-US">
              <a:solidFill>
                <a:srgbClr val="000000"/>
              </a:solidFill>
            </a:endParaRPr>
          </a:p>
        </p:txBody>
      </p:sp>
    </p:spTree>
    <p:extLst>
      <p:ext uri="{BB962C8B-B14F-4D97-AF65-F5344CB8AC3E}">
        <p14:creationId xmlns:p14="http://schemas.microsoft.com/office/powerpoint/2010/main" val="40502999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2"/>
          <p:cNvSpPr>
            <a:spLocks noGrp="1" noChangeArrowheads="1"/>
          </p:cNvSpPr>
          <p:nvPr>
            <p:ph type="title"/>
          </p:nvPr>
        </p:nvSpPr>
        <p:spPr>
          <a:xfrm>
            <a:off x="2743200" y="1143005"/>
            <a:ext cx="6705600" cy="633413"/>
          </a:xfrm>
        </p:spPr>
        <p:txBody>
          <a:bodyPr>
            <a:normAutofit fontScale="90000"/>
          </a:bodyPr>
          <a:lstStyle/>
          <a:p>
            <a:pPr eaLnBrk="1" hangingPunct="1"/>
            <a:r>
              <a:rPr lang="en-US" altLang="en-US"/>
              <a:t>Effective Software Team Attributes</a:t>
            </a:r>
          </a:p>
        </p:txBody>
      </p:sp>
      <p:sp>
        <p:nvSpPr>
          <p:cNvPr id="7173" name="Rectangle 3"/>
          <p:cNvSpPr>
            <a:spLocks noGrp="1" noChangeArrowheads="1"/>
          </p:cNvSpPr>
          <p:nvPr>
            <p:ph idx="1"/>
          </p:nvPr>
        </p:nvSpPr>
        <p:spPr/>
        <p:txBody>
          <a:bodyPr/>
          <a:lstStyle/>
          <a:p>
            <a:endParaRPr lang="en-US" altLang="en-US" dirty="0"/>
          </a:p>
          <a:p>
            <a:r>
              <a:rPr lang="en-US" altLang="en-US" dirty="0"/>
              <a:t>Sense of </a:t>
            </a:r>
            <a:r>
              <a:rPr lang="en-US" altLang="en-US" dirty="0" smtClean="0"/>
              <a:t>purpose</a:t>
            </a:r>
            <a:r>
              <a:rPr lang="ar-SA" altLang="en-US" dirty="0" smtClean="0"/>
              <a:t> الشعور بالهدف </a:t>
            </a:r>
            <a:endParaRPr lang="en-US" altLang="en-US" dirty="0"/>
          </a:p>
          <a:p>
            <a:r>
              <a:rPr lang="en-US" altLang="en-US" dirty="0"/>
              <a:t>Sense of </a:t>
            </a:r>
            <a:r>
              <a:rPr lang="en-US" altLang="en-US" dirty="0" smtClean="0"/>
              <a:t>involvement</a:t>
            </a:r>
            <a:r>
              <a:rPr lang="ar-SA" altLang="en-US" dirty="0" smtClean="0"/>
              <a:t> الشعور بالانضمام </a:t>
            </a:r>
            <a:endParaRPr lang="en-US" altLang="en-US" dirty="0"/>
          </a:p>
          <a:p>
            <a:r>
              <a:rPr lang="en-US" altLang="en-US" dirty="0"/>
              <a:t>Sense of </a:t>
            </a:r>
            <a:r>
              <a:rPr lang="en-US" altLang="en-US" dirty="0" smtClean="0"/>
              <a:t>trust</a:t>
            </a:r>
            <a:r>
              <a:rPr lang="ar-SA" altLang="en-US" dirty="0" smtClean="0"/>
              <a:t> الشعور بالثقه </a:t>
            </a:r>
            <a:endParaRPr lang="en-US" altLang="en-US" dirty="0"/>
          </a:p>
          <a:p>
            <a:r>
              <a:rPr lang="en-US" altLang="en-US" dirty="0"/>
              <a:t>Sense of </a:t>
            </a:r>
            <a:r>
              <a:rPr lang="en-US" altLang="en-US" dirty="0" smtClean="0"/>
              <a:t>improvement</a:t>
            </a:r>
            <a:r>
              <a:rPr lang="ar-SA" altLang="en-US" dirty="0" smtClean="0"/>
              <a:t> الشعور بالتطوير والتحسين </a:t>
            </a:r>
            <a:endParaRPr lang="en-US" altLang="en-US" dirty="0"/>
          </a:p>
          <a:p>
            <a:r>
              <a:rPr lang="en-US" altLang="en-US" dirty="0"/>
              <a:t>Diversity of team member skill </a:t>
            </a:r>
            <a:r>
              <a:rPr lang="en-US" altLang="en-US" dirty="0" smtClean="0"/>
              <a:t>sets</a:t>
            </a:r>
            <a:r>
              <a:rPr lang="ar-SA" altLang="en-US" dirty="0" smtClean="0"/>
              <a:t> تنوع مهارات اعضاء الفريق </a:t>
            </a:r>
            <a:endParaRPr lang="en-US" altLang="en-US" dirty="0"/>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338534A-6BA0-4DAD-9F3A-FA2D11AE8E1B}" type="slidenum">
              <a:rPr lang="en-US" altLang="en-US" sz="1000">
                <a:latin typeface="Helvetica" panose="020B0604020202020204" pitchFamily="34" charset="0"/>
              </a:rPr>
              <a:pPr/>
              <a:t>24</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3405450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2"/>
          <p:cNvSpPr>
            <a:spLocks noGrp="1" noChangeArrowheads="1"/>
          </p:cNvSpPr>
          <p:nvPr>
            <p:ph type="title"/>
          </p:nvPr>
        </p:nvSpPr>
        <p:spPr>
          <a:xfrm>
            <a:off x="2743200" y="1143005"/>
            <a:ext cx="6705600" cy="633413"/>
          </a:xfrm>
        </p:spPr>
        <p:txBody>
          <a:bodyPr>
            <a:normAutofit fontScale="90000"/>
          </a:bodyPr>
          <a:lstStyle/>
          <a:p>
            <a:pPr eaLnBrk="1" hangingPunct="1"/>
            <a:r>
              <a:rPr lang="en-US" altLang="en-US" dirty="0"/>
              <a:t>Avoid Team “Toxicity”</a:t>
            </a:r>
          </a:p>
        </p:txBody>
      </p:sp>
      <p:sp>
        <p:nvSpPr>
          <p:cNvPr id="8197" name="Rectangle 3"/>
          <p:cNvSpPr>
            <a:spLocks noGrp="1" noChangeArrowheads="1"/>
          </p:cNvSpPr>
          <p:nvPr>
            <p:ph idx="1"/>
          </p:nvPr>
        </p:nvSpPr>
        <p:spPr>
          <a:xfrm>
            <a:off x="3352800" y="1905000"/>
            <a:ext cx="6324600" cy="4114800"/>
          </a:xfrm>
        </p:spPr>
        <p:txBody>
          <a:bodyPr>
            <a:normAutofit lnSpcReduction="10000"/>
          </a:bodyPr>
          <a:lstStyle/>
          <a:p>
            <a:pPr>
              <a:spcBef>
                <a:spcPts val="600"/>
              </a:spcBef>
            </a:pPr>
            <a:r>
              <a:rPr lang="en-US" altLang="en-US" sz="1800" dirty="0"/>
              <a:t>A frenzied work atmosphere in which team members waste energy and lose focus on the objectives of the work to be performed.</a:t>
            </a:r>
          </a:p>
          <a:p>
            <a:pPr>
              <a:spcBef>
                <a:spcPts val="600"/>
              </a:spcBef>
            </a:pPr>
            <a:r>
              <a:rPr lang="en-US" altLang="en-US" sz="1800" dirty="0"/>
              <a:t>High frustration caused by personal, business, or technological factors that cause friction among team members.</a:t>
            </a:r>
          </a:p>
          <a:p>
            <a:pPr>
              <a:spcBef>
                <a:spcPts val="600"/>
              </a:spcBef>
            </a:pPr>
            <a:r>
              <a:rPr lang="en-US" altLang="en-US" sz="1800" dirty="0"/>
              <a:t>“Fragmented or poorly coordinated procedures” or a poorly defined or improperly chosen process model that becomes a roadblock to accomplishment.</a:t>
            </a:r>
          </a:p>
          <a:p>
            <a:pPr>
              <a:spcBef>
                <a:spcPts val="600"/>
              </a:spcBef>
            </a:pPr>
            <a:r>
              <a:rPr lang="en-US" altLang="en-US" sz="1800" dirty="0"/>
              <a:t>Unclear definition of roles resulting in a lack of accountability and resultant finger-pointing.</a:t>
            </a:r>
          </a:p>
          <a:p>
            <a:pPr>
              <a:spcBef>
                <a:spcPts val="600"/>
              </a:spcBef>
            </a:pPr>
            <a:r>
              <a:rPr lang="en-US" altLang="en-US" sz="1800" dirty="0"/>
              <a:t>“Continuous and repeated exposure to failure” that leads to a loss of confidence and a lowering of morale.</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619CB1E-375D-4291-8FCA-98EE12E39089}" type="slidenum">
              <a:rPr lang="en-US" altLang="en-US" sz="1000">
                <a:latin typeface="Helvetica" panose="020B0604020202020204" pitchFamily="34" charset="0"/>
              </a:rPr>
              <a:pPr/>
              <a:t>25</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37612163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r">
              <a:buNone/>
            </a:pPr>
            <a:endParaRPr lang="ar-EG" dirty="0"/>
          </a:p>
          <a:p>
            <a:pPr marL="0" indent="0" algn="r">
              <a:buNone/>
            </a:pPr>
            <a:r>
              <a:rPr lang="ar-EG" dirty="0"/>
              <a:t>مناخ العمل المحموم الذي يفقد فيه أعضاء الفريق الطاقة ويفقدون التركيز على أهداف العمل الذي يتعين القيام به.</a:t>
            </a:r>
          </a:p>
          <a:p>
            <a:pPr marL="0" indent="0" algn="r">
              <a:buNone/>
            </a:pPr>
            <a:r>
              <a:rPr lang="ar-EG" dirty="0"/>
              <a:t>ارتفاع الإحباط الناجم عن العوامل الشخصية أو التجارية أو التكنولوجية التي تسبب الاحتكاك بين أعضاء الفريق.</a:t>
            </a:r>
          </a:p>
          <a:p>
            <a:pPr marL="0" indent="0" algn="r">
              <a:buNone/>
            </a:pPr>
            <a:r>
              <a:rPr lang="ar-EG" dirty="0"/>
              <a:t>"إجراءات مجزأة أو غير منسقة بشكل جيد" أو نموذج عملية محدد بشكل غير سليم أو غير صحيح يصبح عائقا أمام الإنجاز.</a:t>
            </a:r>
          </a:p>
          <a:p>
            <a:pPr marL="0" indent="0" algn="r">
              <a:buNone/>
            </a:pPr>
            <a:r>
              <a:rPr lang="ar-EG" dirty="0"/>
              <a:t>تعريف غير واضح للأدوار مما يؤدي إلى عدم المساءلة والنتيجة الناتجة </a:t>
            </a:r>
            <a:r>
              <a:rPr lang="ar-SA" dirty="0" smtClean="0"/>
              <a:t>هي توجية الاتهامات</a:t>
            </a:r>
            <a:r>
              <a:rPr lang="ar-EG" dirty="0" smtClean="0"/>
              <a:t>.</a:t>
            </a:r>
            <a:endParaRPr lang="ar-EG" dirty="0"/>
          </a:p>
          <a:p>
            <a:pPr marL="0" indent="0" algn="r">
              <a:buNone/>
            </a:pPr>
            <a:r>
              <a:rPr lang="ar-EG" dirty="0"/>
              <a:t>"التعرض المستمر والمتكرر للفشل" الذي يؤدي إلى فقدان الثقة وخفض الروح المعنوية.</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26</a:t>
            </a:fld>
            <a:endParaRPr lang="en-US" altLang="en-US">
              <a:solidFill>
                <a:srgbClr val="000000"/>
              </a:solidFill>
            </a:endParaRPr>
          </a:p>
        </p:txBody>
      </p:sp>
    </p:spTree>
    <p:extLst>
      <p:ext uri="{BB962C8B-B14F-4D97-AF65-F5344CB8AC3E}">
        <p14:creationId xmlns:p14="http://schemas.microsoft.com/office/powerpoint/2010/main" val="12076376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2743200" y="1143005"/>
            <a:ext cx="6705600" cy="633413"/>
          </a:xfrm>
        </p:spPr>
        <p:txBody>
          <a:bodyPr>
            <a:normAutofit fontScale="90000"/>
          </a:bodyPr>
          <a:lstStyle/>
          <a:p>
            <a:pPr eaLnBrk="1" hangingPunct="1"/>
            <a:r>
              <a:rPr lang="en-US" altLang="en-US"/>
              <a:t>Factors Affecting </a:t>
            </a:r>
            <a:br>
              <a:rPr lang="en-US" altLang="en-US"/>
            </a:br>
            <a:r>
              <a:rPr lang="en-US" altLang="en-US"/>
              <a:t>Team Structure</a:t>
            </a:r>
          </a:p>
        </p:txBody>
      </p:sp>
      <p:sp>
        <p:nvSpPr>
          <p:cNvPr id="9221" name="Rectangle 3"/>
          <p:cNvSpPr>
            <a:spLocks noGrp="1" noChangeArrowheads="1"/>
          </p:cNvSpPr>
          <p:nvPr>
            <p:ph idx="1"/>
          </p:nvPr>
        </p:nvSpPr>
        <p:spPr>
          <a:xfrm>
            <a:off x="3352800" y="2590800"/>
            <a:ext cx="6324600" cy="3429000"/>
          </a:xfrm>
        </p:spPr>
        <p:txBody>
          <a:bodyPr>
            <a:normAutofit lnSpcReduction="10000"/>
          </a:bodyPr>
          <a:lstStyle/>
          <a:p>
            <a:r>
              <a:rPr lang="en-US" altLang="en-US" sz="1800" dirty="0"/>
              <a:t>the </a:t>
            </a:r>
            <a:r>
              <a:rPr lang="en-US" altLang="en-US" sz="1800" dirty="0">
                <a:solidFill>
                  <a:schemeClr val="folHlink"/>
                </a:solidFill>
              </a:rPr>
              <a:t>difficulty of the problem </a:t>
            </a:r>
            <a:r>
              <a:rPr lang="en-US" altLang="en-US" sz="1800" dirty="0"/>
              <a:t>to be solved</a:t>
            </a:r>
          </a:p>
          <a:p>
            <a:r>
              <a:rPr lang="en-US" altLang="en-US" sz="1800" dirty="0"/>
              <a:t>the </a:t>
            </a:r>
            <a:r>
              <a:rPr lang="en-US" altLang="en-US" sz="1800" dirty="0">
                <a:solidFill>
                  <a:schemeClr val="folHlink"/>
                </a:solidFill>
              </a:rPr>
              <a:t>size of the resultant program</a:t>
            </a:r>
            <a:r>
              <a:rPr lang="en-US" altLang="en-US" sz="1800" dirty="0"/>
              <a:t>(s) in lines of code or function points</a:t>
            </a:r>
          </a:p>
          <a:p>
            <a:r>
              <a:rPr lang="en-US" altLang="en-US" sz="1800" dirty="0"/>
              <a:t>the </a:t>
            </a:r>
            <a:r>
              <a:rPr lang="en-US" altLang="en-US" sz="1800" dirty="0">
                <a:solidFill>
                  <a:schemeClr val="folHlink"/>
                </a:solidFill>
              </a:rPr>
              <a:t>time that the team will stay together </a:t>
            </a:r>
            <a:r>
              <a:rPr lang="en-US" altLang="en-US" sz="1800" dirty="0"/>
              <a:t>(team lifetime)</a:t>
            </a:r>
          </a:p>
          <a:p>
            <a:r>
              <a:rPr lang="en-US" altLang="en-US" sz="1800" dirty="0"/>
              <a:t>the </a:t>
            </a:r>
            <a:r>
              <a:rPr lang="en-US" altLang="en-US" sz="1800" dirty="0">
                <a:solidFill>
                  <a:schemeClr val="folHlink"/>
                </a:solidFill>
              </a:rPr>
              <a:t>degree to which the problem can be modularized</a:t>
            </a:r>
          </a:p>
          <a:p>
            <a:r>
              <a:rPr lang="en-US" altLang="en-US" sz="1800" dirty="0"/>
              <a:t>the </a:t>
            </a:r>
            <a:r>
              <a:rPr lang="en-US" altLang="en-US" sz="1800" dirty="0">
                <a:solidFill>
                  <a:schemeClr val="folHlink"/>
                </a:solidFill>
              </a:rPr>
              <a:t>required quality and reliability</a:t>
            </a:r>
            <a:r>
              <a:rPr lang="en-US" altLang="en-US" sz="1800" dirty="0"/>
              <a:t> of the system to be built</a:t>
            </a:r>
          </a:p>
          <a:p>
            <a:r>
              <a:rPr lang="en-US" altLang="en-US" sz="1800" dirty="0"/>
              <a:t>the </a:t>
            </a:r>
            <a:r>
              <a:rPr lang="en-US" altLang="en-US" sz="1800" dirty="0">
                <a:solidFill>
                  <a:schemeClr val="folHlink"/>
                </a:solidFill>
              </a:rPr>
              <a:t>rigidity of the delivery date</a:t>
            </a:r>
            <a:endParaRPr lang="en-US" altLang="en-US" sz="1800" dirty="0"/>
          </a:p>
          <a:p>
            <a:r>
              <a:rPr lang="en-US" altLang="en-US" sz="1800" dirty="0"/>
              <a:t>the </a:t>
            </a:r>
            <a:r>
              <a:rPr lang="en-US" altLang="en-US" sz="1800" dirty="0">
                <a:solidFill>
                  <a:schemeClr val="folHlink"/>
                </a:solidFill>
              </a:rPr>
              <a:t>degree of sociability</a:t>
            </a:r>
            <a:r>
              <a:rPr lang="en-US" altLang="en-US" sz="1800" dirty="0"/>
              <a:t> (communication) required for the project</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57F2392-8FE0-4DC0-8B28-5B6146CAC3EE}" type="slidenum">
              <a:rPr lang="en-US" altLang="en-US" sz="1000">
                <a:latin typeface="Helvetica" panose="020B0604020202020204" pitchFamily="34" charset="0"/>
              </a:rPr>
              <a:pPr/>
              <a:t>27</a:t>
            </a:fld>
            <a:endParaRPr lang="en-US" altLang="en-US" sz="1000">
              <a:latin typeface="Helvetica" panose="020B0604020202020204" pitchFamily="34" charset="0"/>
            </a:endParaRPr>
          </a:p>
        </p:txBody>
      </p:sp>
      <p:sp>
        <p:nvSpPr>
          <p:cNvPr id="9222" name="TextBox 5"/>
          <p:cNvSpPr txBox="1">
            <a:spLocks noChangeArrowheads="1"/>
          </p:cNvSpPr>
          <p:nvPr/>
        </p:nvSpPr>
        <p:spPr bwMode="auto">
          <a:xfrm>
            <a:off x="3352800" y="1981200"/>
            <a:ext cx="518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9223" name="TextBox 6"/>
          <p:cNvSpPr txBox="1">
            <a:spLocks noChangeArrowheads="1"/>
          </p:cNvSpPr>
          <p:nvPr/>
        </p:nvSpPr>
        <p:spPr bwMode="auto">
          <a:xfrm>
            <a:off x="3276600" y="1828801"/>
            <a:ext cx="60198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800" b="1" i="1">
                <a:latin typeface="Helvetica" panose="020B0604020202020204" pitchFamily="34" charset="0"/>
              </a:rPr>
              <a:t>The following factors must be considered when selecting a software project team structure ...</a:t>
            </a:r>
            <a:endParaRPr lang="en-US" altLang="en-US" sz="1800" b="1">
              <a:latin typeface="Helvetica" panose="020B0604020202020204" pitchFamily="34" charset="0"/>
            </a:endParaRPr>
          </a:p>
          <a:p>
            <a:endParaRPr lang="en-US" altLang="en-US"/>
          </a:p>
        </p:txBody>
      </p:sp>
    </p:spTree>
    <p:extLst>
      <p:ext uri="{BB962C8B-B14F-4D97-AF65-F5344CB8AC3E}">
        <p14:creationId xmlns:p14="http://schemas.microsoft.com/office/powerpoint/2010/main" val="32235044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r">
              <a:buNone/>
            </a:pPr>
            <a:r>
              <a:rPr lang="ar-EG" dirty="0"/>
              <a:t>صعوبة المشكلة التي يتعين </a:t>
            </a:r>
            <a:r>
              <a:rPr lang="ar-EG" dirty="0" smtClean="0"/>
              <a:t>حلها</a:t>
            </a:r>
            <a:endParaRPr lang="ar-SA" dirty="0" smtClean="0"/>
          </a:p>
          <a:p>
            <a:pPr marL="0" indent="0" algn="r">
              <a:buNone/>
            </a:pPr>
            <a:r>
              <a:rPr lang="ar-EG" dirty="0" smtClean="0"/>
              <a:t>حجم </a:t>
            </a:r>
            <a:r>
              <a:rPr lang="ar-EG" dirty="0"/>
              <a:t>البرنامج الناتج </a:t>
            </a:r>
            <a:r>
              <a:rPr lang="ar-EG" dirty="0" smtClean="0"/>
              <a:t> </a:t>
            </a:r>
            <a:r>
              <a:rPr lang="ar-EG" dirty="0"/>
              <a:t>في خطوط من التعليمات البرمجية أو </a:t>
            </a:r>
            <a:r>
              <a:rPr lang="ar-SA" dirty="0" smtClean="0"/>
              <a:t>الوضائف</a:t>
            </a:r>
            <a:endParaRPr lang="ar-EG" dirty="0"/>
          </a:p>
          <a:p>
            <a:pPr marL="0" indent="0" algn="r">
              <a:buNone/>
            </a:pPr>
            <a:r>
              <a:rPr lang="ar-EG" dirty="0"/>
              <a:t>الوقت الذي سيبقى فيه الفريق معا (عمر الفريق)</a:t>
            </a:r>
          </a:p>
          <a:p>
            <a:pPr marL="0" indent="0" algn="r">
              <a:buNone/>
            </a:pPr>
            <a:r>
              <a:rPr lang="ar-SA" dirty="0" smtClean="0"/>
              <a:t>ال</a:t>
            </a:r>
            <a:r>
              <a:rPr lang="ar-EG" dirty="0" smtClean="0"/>
              <a:t>درجة</a:t>
            </a:r>
            <a:r>
              <a:rPr lang="ar-SA" dirty="0" smtClean="0"/>
              <a:t> التي </a:t>
            </a:r>
            <a:r>
              <a:rPr lang="ar-EG" dirty="0" smtClean="0"/>
              <a:t> </a:t>
            </a:r>
            <a:r>
              <a:rPr lang="ar-EG" dirty="0"/>
              <a:t>يمكن أن </a:t>
            </a:r>
            <a:r>
              <a:rPr lang="ar-EG" dirty="0" smtClean="0"/>
              <a:t>تكون</a:t>
            </a:r>
            <a:r>
              <a:rPr lang="ar-SA" dirty="0" smtClean="0"/>
              <a:t> فيها </a:t>
            </a:r>
            <a:r>
              <a:rPr lang="ar-EG" dirty="0" smtClean="0"/>
              <a:t> </a:t>
            </a:r>
            <a:r>
              <a:rPr lang="ar-EG" dirty="0"/>
              <a:t>المشكلة نمطية</a:t>
            </a:r>
          </a:p>
          <a:p>
            <a:pPr marL="0" indent="0" algn="r">
              <a:buNone/>
            </a:pPr>
            <a:r>
              <a:rPr lang="ar-EG" dirty="0"/>
              <a:t>الجودة المطلوبة وموثوقية النظام الذي سيتم </a:t>
            </a:r>
            <a:r>
              <a:rPr lang="ar-EG" dirty="0" smtClean="0"/>
              <a:t>بناؤه</a:t>
            </a:r>
            <a:endParaRPr lang="ar-EG" dirty="0"/>
          </a:p>
          <a:p>
            <a:pPr marL="0" indent="0" algn="r">
              <a:buNone/>
            </a:pPr>
            <a:r>
              <a:rPr lang="ar-EG" dirty="0"/>
              <a:t>درجة </a:t>
            </a:r>
            <a:r>
              <a:rPr lang="ar-EG" dirty="0" smtClean="0"/>
              <a:t>(التواصل</a:t>
            </a:r>
            <a:r>
              <a:rPr lang="ar-EG" dirty="0"/>
              <a:t>) المطلوبة للمشروع</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28</a:t>
            </a:fld>
            <a:endParaRPr lang="en-US" altLang="en-US">
              <a:solidFill>
                <a:srgbClr val="000000"/>
              </a:solidFill>
            </a:endParaRPr>
          </a:p>
        </p:txBody>
      </p:sp>
    </p:spTree>
    <p:extLst>
      <p:ext uri="{BB962C8B-B14F-4D97-AF65-F5344CB8AC3E}">
        <p14:creationId xmlns:p14="http://schemas.microsoft.com/office/powerpoint/2010/main" val="1457693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2"/>
          <p:cNvSpPr>
            <a:spLocks noGrp="1" noChangeArrowheads="1"/>
          </p:cNvSpPr>
          <p:nvPr>
            <p:ph type="title"/>
          </p:nvPr>
        </p:nvSpPr>
        <p:spPr>
          <a:xfrm>
            <a:off x="2743200" y="1143005"/>
            <a:ext cx="6705600" cy="633413"/>
          </a:xfrm>
        </p:spPr>
        <p:txBody>
          <a:bodyPr>
            <a:normAutofit fontScale="90000"/>
          </a:bodyPr>
          <a:lstStyle/>
          <a:p>
            <a:pPr eaLnBrk="1" hangingPunct="1"/>
            <a:r>
              <a:rPr lang="en-US" altLang="en-US" dirty="0"/>
              <a:t>Organizational Paradigms</a:t>
            </a:r>
          </a:p>
        </p:txBody>
      </p:sp>
      <p:sp>
        <p:nvSpPr>
          <p:cNvPr id="10245" name="Rectangle 3"/>
          <p:cNvSpPr>
            <a:spLocks noGrp="1" noChangeArrowheads="1"/>
          </p:cNvSpPr>
          <p:nvPr>
            <p:ph idx="1"/>
          </p:nvPr>
        </p:nvSpPr>
        <p:spPr>
          <a:xfrm>
            <a:off x="3352800" y="1905000"/>
            <a:ext cx="6324600" cy="4114800"/>
          </a:xfrm>
        </p:spPr>
        <p:txBody>
          <a:bodyPr/>
          <a:lstStyle/>
          <a:p>
            <a:r>
              <a:rPr lang="en-US" altLang="en-US" sz="1800" dirty="0">
                <a:solidFill>
                  <a:schemeClr val="folHlink"/>
                </a:solidFill>
              </a:rPr>
              <a:t>closed paradigm</a:t>
            </a:r>
            <a:r>
              <a:rPr lang="en-US" altLang="en-US" sz="1800" dirty="0"/>
              <a:t>—structures a team along  a traditional hierarchy of authority</a:t>
            </a:r>
          </a:p>
          <a:p>
            <a:r>
              <a:rPr lang="en-US" altLang="en-US" sz="1800" dirty="0">
                <a:solidFill>
                  <a:schemeClr val="folHlink"/>
                </a:solidFill>
              </a:rPr>
              <a:t>random paradigm</a:t>
            </a:r>
            <a:r>
              <a:rPr lang="en-US" altLang="en-US" sz="1800" dirty="0"/>
              <a:t>—structures a team loosely and depends on individual initiative of the team members </a:t>
            </a:r>
          </a:p>
          <a:p>
            <a:r>
              <a:rPr lang="en-US" altLang="en-US" sz="1800" dirty="0">
                <a:solidFill>
                  <a:schemeClr val="folHlink"/>
                </a:solidFill>
              </a:rPr>
              <a:t>open paradigm</a:t>
            </a:r>
            <a:r>
              <a:rPr lang="en-US" altLang="en-US" sz="1800" dirty="0"/>
              <a:t>—attempts to structure a team in a manner that achieves some of the controls associated with the closed paradigm but also much of the innovation that occurs when using the random paradigm</a:t>
            </a:r>
          </a:p>
          <a:p>
            <a:r>
              <a:rPr lang="en-US" altLang="en-US" sz="1800" dirty="0">
                <a:solidFill>
                  <a:schemeClr val="folHlink"/>
                </a:solidFill>
              </a:rPr>
              <a:t>synchronous paradigm</a:t>
            </a:r>
            <a:r>
              <a:rPr lang="en-US" altLang="en-US" sz="1800" dirty="0"/>
              <a:t>—relies on the natural compartmentalization of a problem and organizes team members to work on pieces of the problem with little active communication among themselves</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0DF339B0-FB92-43E6-8717-C2AF94F55470}" type="slidenum">
              <a:rPr lang="en-US" altLang="en-US" sz="1000">
                <a:latin typeface="Helvetica" panose="020B0604020202020204" pitchFamily="34" charset="0"/>
              </a:rPr>
              <a:pPr/>
              <a:t>29</a:t>
            </a:fld>
            <a:endParaRPr lang="en-US" altLang="en-US" sz="1000">
              <a:latin typeface="Helvetica" panose="020B0604020202020204" pitchFamily="34" charset="0"/>
            </a:endParaRPr>
          </a:p>
        </p:txBody>
      </p:sp>
      <p:sp>
        <p:nvSpPr>
          <p:cNvPr id="10246" name="TextBox 7"/>
          <p:cNvSpPr txBox="1">
            <a:spLocks noChangeArrowheads="1"/>
          </p:cNvSpPr>
          <p:nvPr/>
        </p:nvSpPr>
        <p:spPr bwMode="auto">
          <a:xfrm>
            <a:off x="5715000" y="5562604"/>
            <a:ext cx="3733800"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90000"/>
              </a:lnSpc>
            </a:pPr>
            <a:r>
              <a:rPr lang="en-US" altLang="en-US" sz="1800" i="1">
                <a:latin typeface="Helvetica" panose="020B0604020202020204" pitchFamily="34" charset="0"/>
              </a:rPr>
              <a:t>suggested by Constantine [Con93]</a:t>
            </a:r>
          </a:p>
        </p:txBody>
      </p:sp>
    </p:spTree>
    <p:extLst>
      <p:ext uri="{BB962C8B-B14F-4D97-AF65-F5344CB8AC3E}">
        <p14:creationId xmlns:p14="http://schemas.microsoft.com/office/powerpoint/2010/main" val="10294310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النماذج التنظيمية </a:t>
            </a:r>
            <a:endParaRPr lang="en-US" dirty="0"/>
          </a:p>
        </p:txBody>
      </p:sp>
      <p:sp>
        <p:nvSpPr>
          <p:cNvPr id="3" name="Content Placeholder 2"/>
          <p:cNvSpPr>
            <a:spLocks noGrp="1"/>
          </p:cNvSpPr>
          <p:nvPr>
            <p:ph idx="1"/>
          </p:nvPr>
        </p:nvSpPr>
        <p:spPr/>
        <p:txBody>
          <a:bodyPr/>
          <a:lstStyle/>
          <a:p>
            <a:pPr marL="0" indent="0" algn="r">
              <a:buNone/>
            </a:pPr>
            <a:endParaRPr lang="ar-EG" dirty="0"/>
          </a:p>
          <a:p>
            <a:pPr marL="0" indent="0" algn="r">
              <a:buNone/>
            </a:pPr>
            <a:r>
              <a:rPr lang="ar-EG" dirty="0" smtClean="0">
                <a:solidFill>
                  <a:srgbClr val="FF0000"/>
                </a:solidFill>
              </a:rPr>
              <a:t>نموذج </a:t>
            </a:r>
            <a:r>
              <a:rPr lang="ar-EG" dirty="0">
                <a:solidFill>
                  <a:srgbClr val="FF0000"/>
                </a:solidFill>
              </a:rPr>
              <a:t>مغلق </a:t>
            </a:r>
            <a:r>
              <a:rPr lang="ar-EG" dirty="0"/>
              <a:t>- تشكيل فريق على طول التسلسل الهرمي التقليدي </a:t>
            </a:r>
            <a:r>
              <a:rPr lang="ar-EG" dirty="0" smtClean="0"/>
              <a:t>للسلطة</a:t>
            </a:r>
            <a:r>
              <a:rPr lang="ar-SA" dirty="0" smtClean="0"/>
              <a:t> .</a:t>
            </a:r>
            <a:endParaRPr lang="ar-EG" dirty="0"/>
          </a:p>
          <a:p>
            <a:pPr marL="0" indent="0" algn="r">
              <a:buNone/>
            </a:pPr>
            <a:r>
              <a:rPr lang="ar-EG" dirty="0">
                <a:solidFill>
                  <a:srgbClr val="FF0000"/>
                </a:solidFill>
              </a:rPr>
              <a:t>نموذج عشوائي</a:t>
            </a:r>
            <a:r>
              <a:rPr lang="ar-EG" dirty="0"/>
              <a:t>-هياكل فريق فضفاضة ويعتمد على مبادرة فردية من أعضاء </a:t>
            </a:r>
            <a:r>
              <a:rPr lang="ar-EG" dirty="0" smtClean="0"/>
              <a:t>الفريق</a:t>
            </a:r>
            <a:r>
              <a:rPr lang="ar-SA" dirty="0" smtClean="0"/>
              <a:t> .</a:t>
            </a:r>
            <a:endParaRPr lang="ar-EG" dirty="0"/>
          </a:p>
          <a:p>
            <a:pPr marL="0" indent="0" algn="r">
              <a:buNone/>
            </a:pPr>
            <a:r>
              <a:rPr lang="ar-SA" dirty="0" smtClean="0">
                <a:solidFill>
                  <a:srgbClr val="FF0000"/>
                </a:solidFill>
              </a:rPr>
              <a:t>نموذج مفتوح</a:t>
            </a:r>
            <a:r>
              <a:rPr lang="ar-SA" dirty="0" smtClean="0"/>
              <a:t>-</a:t>
            </a:r>
            <a:r>
              <a:rPr lang="ar-EG" dirty="0" smtClean="0"/>
              <a:t> </a:t>
            </a:r>
            <a:r>
              <a:rPr lang="ar-EG" dirty="0"/>
              <a:t>محاولات لبناء فريق بطريقة تحقق بعض الضوابط المرتبطة بالنموذج المغلق ولكن أيضا الكثير من الابتكار الذي يحدث عند استخدام النموذج </a:t>
            </a:r>
            <a:r>
              <a:rPr lang="ar-EG" dirty="0" smtClean="0"/>
              <a:t>العشوائي</a:t>
            </a:r>
            <a:r>
              <a:rPr lang="ar-SA" dirty="0" smtClean="0"/>
              <a:t> .</a:t>
            </a:r>
            <a:endParaRPr lang="ar-EG" dirty="0"/>
          </a:p>
          <a:p>
            <a:pPr marL="0" indent="0" algn="r">
              <a:buNone/>
            </a:pPr>
            <a:r>
              <a:rPr lang="ar-EG" dirty="0">
                <a:solidFill>
                  <a:srgbClr val="FF0000"/>
                </a:solidFill>
              </a:rPr>
              <a:t>نموذج متزامن </a:t>
            </a:r>
            <a:r>
              <a:rPr lang="ar-EG" dirty="0"/>
              <a:t>- يعتمد على التقسيم الطبيعي للمشكلة وينظم أعضاء الفريق للعمل على قطع المشكلة مع القليل من التواصل النشط فيما </a:t>
            </a:r>
            <a:r>
              <a:rPr lang="ar-EG" dirty="0" smtClean="0"/>
              <a:t>بينهم</a:t>
            </a:r>
            <a:r>
              <a:rPr lang="ar-SA" dirty="0" smtClean="0"/>
              <a:t> .</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30</a:t>
            </a:fld>
            <a:endParaRPr lang="en-US" altLang="en-US">
              <a:solidFill>
                <a:srgbClr val="000000"/>
              </a:solidFill>
            </a:endParaRPr>
          </a:p>
        </p:txBody>
      </p:sp>
    </p:spTree>
    <p:extLst>
      <p:ext uri="{BB962C8B-B14F-4D97-AF65-F5344CB8AC3E}">
        <p14:creationId xmlns:p14="http://schemas.microsoft.com/office/powerpoint/2010/main" val="8754346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a:xfrm>
            <a:off x="2743202" y="1143000"/>
            <a:ext cx="7672388" cy="539750"/>
          </a:xfrm>
        </p:spPr>
        <p:txBody>
          <a:bodyPr>
            <a:normAutofit fontScale="90000"/>
          </a:bodyPr>
          <a:lstStyle/>
          <a:p>
            <a:pPr eaLnBrk="1" hangingPunct="1"/>
            <a:r>
              <a:rPr lang="en-US" altLang="en-US" sz="3200" dirty="0"/>
              <a:t>Impact of Social Media</a:t>
            </a:r>
            <a:endParaRPr lang="en-US" altLang="en-US" dirty="0"/>
          </a:p>
        </p:txBody>
      </p:sp>
      <p:sp>
        <p:nvSpPr>
          <p:cNvPr id="13317" name="Rectangle 3"/>
          <p:cNvSpPr>
            <a:spLocks noGrp="1" noChangeArrowheads="1"/>
          </p:cNvSpPr>
          <p:nvPr>
            <p:ph idx="1"/>
          </p:nvPr>
        </p:nvSpPr>
        <p:spPr>
          <a:xfrm>
            <a:off x="3352800" y="1905000"/>
            <a:ext cx="6172200" cy="4114800"/>
          </a:xfrm>
        </p:spPr>
        <p:txBody>
          <a:bodyPr>
            <a:normAutofit fontScale="92500"/>
          </a:bodyPr>
          <a:lstStyle/>
          <a:p>
            <a:r>
              <a:rPr lang="en-US" altLang="en-US" sz="2000" dirty="0">
                <a:solidFill>
                  <a:srgbClr val="C00000"/>
                </a:solidFill>
              </a:rPr>
              <a:t>Blogs</a:t>
            </a:r>
            <a:r>
              <a:rPr lang="en-US" altLang="en-US" sz="2000" dirty="0"/>
              <a:t> – can be used share information with team members and customers</a:t>
            </a:r>
          </a:p>
          <a:p>
            <a:r>
              <a:rPr lang="en-US" altLang="en-US" sz="2000" dirty="0" err="1">
                <a:solidFill>
                  <a:srgbClr val="C00000"/>
                </a:solidFill>
              </a:rPr>
              <a:t>Microblogs</a:t>
            </a:r>
            <a:r>
              <a:rPr lang="en-US" altLang="en-US" sz="2000" dirty="0"/>
              <a:t> (e.g. Twitter) – allow posting of real-time messages to individuals following the poster</a:t>
            </a:r>
          </a:p>
          <a:p>
            <a:r>
              <a:rPr lang="en-US" altLang="en-US" sz="2000" dirty="0">
                <a:solidFill>
                  <a:srgbClr val="C00000"/>
                </a:solidFill>
              </a:rPr>
              <a:t>Targeted on-line forums</a:t>
            </a:r>
            <a:r>
              <a:rPr lang="en-US" altLang="en-US" sz="2000" dirty="0"/>
              <a:t> – allow participants to post questions or opinions and collect answers</a:t>
            </a:r>
          </a:p>
          <a:p>
            <a:r>
              <a:rPr lang="en-US" altLang="en-US" sz="2000" dirty="0">
                <a:solidFill>
                  <a:srgbClr val="C00000"/>
                </a:solidFill>
              </a:rPr>
              <a:t>Social networking sites </a:t>
            </a:r>
            <a:r>
              <a:rPr lang="en-US" altLang="en-US" sz="2000" dirty="0"/>
              <a:t>(e.g. Facebook, LinkedIn) – allows connections among software developers for the purpose of sharing information</a:t>
            </a:r>
          </a:p>
          <a:p>
            <a:r>
              <a:rPr lang="en-US" altLang="en-US" sz="2000" dirty="0">
                <a:solidFill>
                  <a:srgbClr val="C00000"/>
                </a:solidFill>
              </a:rPr>
              <a:t>Social book marking </a:t>
            </a:r>
            <a:r>
              <a:rPr lang="en-US" altLang="en-US" sz="2000" dirty="0"/>
              <a:t>(e.g. Delicious, Stumble, </a:t>
            </a:r>
            <a:r>
              <a:rPr lang="en-US" altLang="en-US" sz="2000" dirty="0" err="1"/>
              <a:t>CiteULike</a:t>
            </a:r>
            <a:r>
              <a:rPr lang="en-US" altLang="en-US" sz="2000" dirty="0"/>
              <a:t>) – allow developers to keep track of and share web-based resources</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F40056C-BFAF-4ED8-8F6E-2AD64CA43FCC}" type="slidenum">
              <a:rPr lang="en-US" altLang="en-US" sz="1000">
                <a:latin typeface="Helvetica" panose="020B0604020202020204" pitchFamily="34" charset="0"/>
              </a:rPr>
              <a:pPr/>
              <a:t>31</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21916818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ar-EG" dirty="0"/>
              <a:t/>
            </a:r>
            <a:br>
              <a:rPr lang="ar-EG" dirty="0"/>
            </a:br>
            <a:r>
              <a:rPr lang="ar-EG" dirty="0"/>
              <a:t>تأثير وسائل التواصل الاجتماعي</a:t>
            </a:r>
            <a:endParaRPr lang="en-US" dirty="0"/>
          </a:p>
        </p:txBody>
      </p:sp>
      <p:sp>
        <p:nvSpPr>
          <p:cNvPr id="3" name="Content Placeholder 2"/>
          <p:cNvSpPr>
            <a:spLocks noGrp="1"/>
          </p:cNvSpPr>
          <p:nvPr>
            <p:ph idx="1"/>
          </p:nvPr>
        </p:nvSpPr>
        <p:spPr/>
        <p:txBody>
          <a:bodyPr>
            <a:normAutofit/>
          </a:bodyPr>
          <a:lstStyle/>
          <a:p>
            <a:pPr marL="0" indent="0" algn="r">
              <a:buNone/>
            </a:pPr>
            <a:endParaRPr lang="ar-EG" dirty="0"/>
          </a:p>
          <a:p>
            <a:pPr marL="0" indent="0" algn="r">
              <a:buNone/>
            </a:pPr>
            <a:r>
              <a:rPr lang="ar-EG" dirty="0">
                <a:solidFill>
                  <a:srgbClr val="FF0000"/>
                </a:solidFill>
              </a:rPr>
              <a:t>المدونات </a:t>
            </a:r>
            <a:r>
              <a:rPr lang="ar-EG" dirty="0"/>
              <a:t>- يمكن استخدام المعلومات حصة مع أعضاء الفريق </a:t>
            </a:r>
            <a:r>
              <a:rPr lang="ar-EG" dirty="0" smtClean="0"/>
              <a:t>والعملاء</a:t>
            </a:r>
            <a:r>
              <a:rPr lang="ar-SA" dirty="0" smtClean="0"/>
              <a:t> .</a:t>
            </a:r>
            <a:endParaRPr lang="ar-EG" dirty="0"/>
          </a:p>
          <a:p>
            <a:pPr marL="0" indent="0" algn="r">
              <a:buNone/>
            </a:pPr>
            <a:r>
              <a:rPr lang="ar-EG" dirty="0">
                <a:solidFill>
                  <a:srgbClr val="FF0000"/>
                </a:solidFill>
              </a:rPr>
              <a:t>المدونات الصغيرة (مثل تويتر)</a:t>
            </a:r>
            <a:r>
              <a:rPr lang="ar-EG" dirty="0"/>
              <a:t> - تسمح بنشر الرسائل في الوقت الفعلي للأفراد الذين يتبعون </a:t>
            </a:r>
            <a:r>
              <a:rPr lang="ar-SA" dirty="0" smtClean="0"/>
              <a:t> </a:t>
            </a:r>
            <a:r>
              <a:rPr lang="ar-EG" dirty="0" smtClean="0"/>
              <a:t>الملصق</a:t>
            </a:r>
            <a:r>
              <a:rPr lang="ar-SA" dirty="0" smtClean="0"/>
              <a:t> .</a:t>
            </a:r>
            <a:endParaRPr lang="ar-EG" dirty="0"/>
          </a:p>
          <a:p>
            <a:pPr marL="0" indent="0" algn="r">
              <a:buNone/>
            </a:pPr>
            <a:r>
              <a:rPr lang="ar-EG" dirty="0">
                <a:solidFill>
                  <a:srgbClr val="FF0000"/>
                </a:solidFill>
              </a:rPr>
              <a:t>المنتديات المستهدفة </a:t>
            </a:r>
            <a:r>
              <a:rPr lang="ar-SA" dirty="0" smtClean="0">
                <a:solidFill>
                  <a:srgbClr val="FF0000"/>
                </a:solidFill>
              </a:rPr>
              <a:t>(اون لاين)</a:t>
            </a:r>
            <a:r>
              <a:rPr lang="ar-EG" dirty="0" smtClean="0"/>
              <a:t>- </a:t>
            </a:r>
            <a:r>
              <a:rPr lang="ar-EG" dirty="0"/>
              <a:t>السماح للمشاركين بنشر الأسئلة أو الآراء وجمع </a:t>
            </a:r>
            <a:r>
              <a:rPr lang="ar-EG" dirty="0" smtClean="0"/>
              <a:t>الإجابات</a:t>
            </a:r>
            <a:r>
              <a:rPr lang="ar-SA" dirty="0" smtClean="0"/>
              <a:t>.</a:t>
            </a:r>
            <a:endParaRPr lang="ar-EG" dirty="0"/>
          </a:p>
          <a:p>
            <a:pPr marL="0" indent="0" algn="r">
              <a:buNone/>
            </a:pPr>
            <a:r>
              <a:rPr lang="ar-EG" dirty="0">
                <a:solidFill>
                  <a:srgbClr val="FF0000"/>
                </a:solidFill>
              </a:rPr>
              <a:t>مواقع الشبكات الاجتماعية (مثل فاسيبوك و لينكيدين) </a:t>
            </a:r>
            <a:r>
              <a:rPr lang="ar-EG" dirty="0"/>
              <a:t>- تسمح بالتواصل بين مطوري البرامج </a:t>
            </a:r>
            <a:r>
              <a:rPr lang="ar-SA" dirty="0" smtClean="0"/>
              <a:t> </a:t>
            </a:r>
            <a:r>
              <a:rPr lang="ar-EG" dirty="0" smtClean="0"/>
              <a:t>بغرض </a:t>
            </a:r>
            <a:r>
              <a:rPr lang="ar-EG" dirty="0"/>
              <a:t>مشاركة </a:t>
            </a:r>
            <a:r>
              <a:rPr lang="ar-EG" dirty="0" smtClean="0"/>
              <a:t>المعلومات</a:t>
            </a:r>
            <a:r>
              <a:rPr lang="ar-SA" dirty="0" smtClean="0"/>
              <a:t> .</a:t>
            </a:r>
            <a:endParaRPr lang="ar-EG" dirty="0"/>
          </a:p>
          <a:p>
            <a:pPr marL="0" indent="0" algn="r">
              <a:buNone/>
            </a:pPr>
            <a:r>
              <a:rPr lang="ar-EG" dirty="0">
                <a:solidFill>
                  <a:srgbClr val="FF0000"/>
                </a:solidFill>
              </a:rPr>
              <a:t>وضع علامات على الكتب الاجتماعية (على سبيل المثال، ديليسيوس، ستامبل، سيتوليك) </a:t>
            </a:r>
            <a:r>
              <a:rPr lang="ar-EG" dirty="0"/>
              <a:t>- السماح للمطورين بتتبع الموارد على الويب </a:t>
            </a:r>
            <a:r>
              <a:rPr lang="ar-EG" dirty="0" smtClean="0"/>
              <a:t>ومشاركتها</a:t>
            </a:r>
            <a:r>
              <a:rPr lang="ar-SA" dirty="0" smtClean="0"/>
              <a:t> .</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32</a:t>
            </a:fld>
            <a:endParaRPr lang="en-US" altLang="en-US">
              <a:solidFill>
                <a:srgbClr val="000000"/>
              </a:solidFill>
            </a:endParaRPr>
          </a:p>
        </p:txBody>
      </p:sp>
    </p:spTree>
    <p:extLst>
      <p:ext uri="{BB962C8B-B14F-4D97-AF65-F5344CB8AC3E}">
        <p14:creationId xmlns:p14="http://schemas.microsoft.com/office/powerpoint/2010/main" val="3084829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lstStyle/>
          <a:p>
            <a:pPr eaLnBrk="1" hangingPunct="1"/>
            <a:r>
              <a:rPr lang="en-US" altLang="en-US"/>
              <a:t>Communication Principles</a:t>
            </a:r>
          </a:p>
        </p:txBody>
      </p:sp>
      <p:sp>
        <p:nvSpPr>
          <p:cNvPr id="9221" name="Rectangle 3"/>
          <p:cNvSpPr>
            <a:spLocks noGrp="1" noChangeArrowheads="1"/>
          </p:cNvSpPr>
          <p:nvPr>
            <p:ph idx="1"/>
          </p:nvPr>
        </p:nvSpPr>
        <p:spPr/>
        <p:txBody>
          <a:bodyPr/>
          <a:lstStyle/>
          <a:p>
            <a:pPr eaLnBrk="1" hangingPunct="1">
              <a:lnSpc>
                <a:spcPct val="90000"/>
              </a:lnSpc>
            </a:pPr>
            <a:r>
              <a:rPr lang="en-US" altLang="en-US" sz="2000" b="1" dirty="0">
                <a:solidFill>
                  <a:schemeClr val="folHlink"/>
                </a:solidFill>
                <a:latin typeface="Palatino" pitchFamily="-128" charset="0"/>
              </a:rPr>
              <a:t>Principle #1.  </a:t>
            </a:r>
            <a:r>
              <a:rPr lang="en-US" altLang="en-US" sz="2000" b="1" i="1" dirty="0">
                <a:solidFill>
                  <a:schemeClr val="folHlink"/>
                </a:solidFill>
                <a:latin typeface="Palatino" pitchFamily="-128" charset="0"/>
              </a:rPr>
              <a:t>Listen.</a:t>
            </a:r>
            <a:r>
              <a:rPr lang="en-US" altLang="en-US" sz="2000" dirty="0">
                <a:latin typeface="Palatino" pitchFamily="-128" charset="0"/>
              </a:rPr>
              <a:t>  Try to focus on the speaker’s words, rather than formulating your response to those words.</a:t>
            </a:r>
          </a:p>
          <a:p>
            <a:pPr eaLnBrk="1" hangingPunct="1">
              <a:lnSpc>
                <a:spcPct val="90000"/>
              </a:lnSpc>
            </a:pPr>
            <a:r>
              <a:rPr lang="en-US" altLang="en-US" sz="2000" b="1" dirty="0">
                <a:solidFill>
                  <a:schemeClr val="folHlink"/>
                </a:solidFill>
                <a:latin typeface="Palatino" pitchFamily="-128" charset="0"/>
              </a:rPr>
              <a:t>Principle # 2.  </a:t>
            </a:r>
            <a:r>
              <a:rPr lang="en-US" altLang="en-US" sz="2000" b="1" i="1" dirty="0">
                <a:solidFill>
                  <a:schemeClr val="folHlink"/>
                </a:solidFill>
                <a:latin typeface="Palatino" pitchFamily="-128" charset="0"/>
              </a:rPr>
              <a:t>Prepare before you communicate. </a:t>
            </a:r>
            <a:r>
              <a:rPr lang="en-US" altLang="en-US" sz="2000" b="1" i="1" dirty="0">
                <a:latin typeface="Palatino" pitchFamily="-128" charset="0"/>
              </a:rPr>
              <a:t> </a:t>
            </a:r>
            <a:r>
              <a:rPr lang="en-US" altLang="en-US" sz="2000" dirty="0">
                <a:latin typeface="Palatino" pitchFamily="-128" charset="0"/>
              </a:rPr>
              <a:t>Spend the time to understand the problem before you meet with others. </a:t>
            </a:r>
          </a:p>
          <a:p>
            <a:pPr eaLnBrk="1" hangingPunct="1">
              <a:lnSpc>
                <a:spcPct val="90000"/>
              </a:lnSpc>
              <a:spcBef>
                <a:spcPts val="300"/>
              </a:spcBef>
            </a:pPr>
            <a:r>
              <a:rPr lang="en-US" altLang="en-US" sz="2000" b="1" dirty="0">
                <a:solidFill>
                  <a:schemeClr val="folHlink"/>
                </a:solidFill>
                <a:latin typeface="Palatino" pitchFamily="-128" charset="0"/>
              </a:rPr>
              <a:t>Principle # 3.  </a:t>
            </a:r>
            <a:r>
              <a:rPr lang="en-US" altLang="en-US" sz="2000" b="1" i="1" dirty="0">
                <a:solidFill>
                  <a:schemeClr val="folHlink"/>
                </a:solidFill>
                <a:latin typeface="Palatino" pitchFamily="-128" charset="0"/>
              </a:rPr>
              <a:t>Someone should facilitate the activity. </a:t>
            </a:r>
            <a:r>
              <a:rPr lang="en-US" altLang="en-US" sz="2000" dirty="0">
                <a:latin typeface="Palatino" pitchFamily="-128" charset="0"/>
              </a:rPr>
              <a:t> Every communication meeting should have a leader (a facilitator) to keep the conversation moving in a productive direction; (2) to mediate any conflict that does occur, and (3) to ensure than other principles are followed.</a:t>
            </a:r>
          </a:p>
          <a:p>
            <a:pPr eaLnBrk="1" hangingPunct="1">
              <a:lnSpc>
                <a:spcPct val="90000"/>
              </a:lnSpc>
              <a:spcAft>
                <a:spcPts val="1000"/>
              </a:spcAft>
            </a:pPr>
            <a:r>
              <a:rPr lang="en-US" altLang="en-US" sz="2000" b="1" dirty="0">
                <a:solidFill>
                  <a:schemeClr val="folHlink"/>
                </a:solidFill>
                <a:latin typeface="Palatino" pitchFamily="-128" charset="0"/>
              </a:rPr>
              <a:t>Principle #4.  </a:t>
            </a:r>
            <a:r>
              <a:rPr lang="en-US" altLang="en-US" sz="2000" b="1" i="1" dirty="0">
                <a:solidFill>
                  <a:schemeClr val="folHlink"/>
                </a:solidFill>
                <a:latin typeface="Palatino" pitchFamily="-128" charset="0"/>
              </a:rPr>
              <a:t>Face-to-face communication is best.</a:t>
            </a:r>
            <a:r>
              <a:rPr lang="en-US" altLang="en-US" sz="2000" i="1" dirty="0">
                <a:solidFill>
                  <a:schemeClr val="folHlink"/>
                </a:solidFill>
                <a:latin typeface="Palatino" pitchFamily="-128" charset="0"/>
              </a:rPr>
              <a:t> </a:t>
            </a:r>
            <a:r>
              <a:rPr lang="en-US" altLang="en-US" sz="2000" dirty="0">
                <a:latin typeface="Palatino" pitchFamily="-128" charset="0"/>
              </a:rPr>
              <a:t> But it usually works better when some other representation of the relevant information is present.</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5E2EBE1-17A3-4107-80E3-9C78C0B572A1}" type="slidenum">
              <a:rPr lang="en-US" altLang="en-US" sz="1000">
                <a:latin typeface="Helvetica" panose="020B0604020202020204" pitchFamily="34" charset="0"/>
              </a:rPr>
              <a:pPr/>
              <a:t>33</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3904274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مبادئ التواصل </a:t>
            </a:r>
            <a:endParaRPr lang="en-US" dirty="0"/>
          </a:p>
        </p:txBody>
      </p:sp>
      <p:sp>
        <p:nvSpPr>
          <p:cNvPr id="3" name="Content Placeholder 2"/>
          <p:cNvSpPr>
            <a:spLocks noGrp="1"/>
          </p:cNvSpPr>
          <p:nvPr>
            <p:ph idx="1"/>
          </p:nvPr>
        </p:nvSpPr>
        <p:spPr/>
        <p:txBody>
          <a:bodyPr>
            <a:normAutofit/>
          </a:bodyPr>
          <a:lstStyle/>
          <a:p>
            <a:pPr marL="0" indent="0" algn="r">
              <a:buNone/>
            </a:pPr>
            <a:endParaRPr lang="ar-EG" dirty="0"/>
          </a:p>
          <a:p>
            <a:pPr marL="0" indent="0" algn="r">
              <a:buNone/>
            </a:pPr>
            <a:r>
              <a:rPr lang="ar-EG" dirty="0"/>
              <a:t>المبدأ رقم 1. استمع. حاول التركيز على كلمات المتكلم، بدلا من صياغة ردك على تلك الكلمات.</a:t>
            </a:r>
          </a:p>
          <a:p>
            <a:pPr marL="0" indent="0" algn="r">
              <a:buNone/>
            </a:pPr>
            <a:r>
              <a:rPr lang="ar-EG" dirty="0"/>
              <a:t>المبدأ </a:t>
            </a:r>
            <a:r>
              <a:rPr lang="ar-SA" dirty="0" smtClean="0"/>
              <a:t>رقم</a:t>
            </a:r>
            <a:r>
              <a:rPr lang="ar-EG" dirty="0" smtClean="0"/>
              <a:t>2</a:t>
            </a:r>
            <a:r>
              <a:rPr lang="ar-EG" dirty="0"/>
              <a:t>. </a:t>
            </a:r>
            <a:r>
              <a:rPr lang="ar-SA" dirty="0" smtClean="0"/>
              <a:t>ال</a:t>
            </a:r>
            <a:r>
              <a:rPr lang="ar-EG" dirty="0" smtClean="0"/>
              <a:t>إعداد </a:t>
            </a:r>
            <a:r>
              <a:rPr lang="ar-EG" dirty="0"/>
              <a:t>قبل التواصل. اقض الوقت لفهم المشكلة قبل أن تلتقي بالآخرين.</a:t>
            </a:r>
          </a:p>
          <a:p>
            <a:pPr marL="0" indent="0" algn="r">
              <a:buNone/>
            </a:pPr>
            <a:r>
              <a:rPr lang="ar-EG" dirty="0"/>
              <a:t>المبدأ رقم 3. يجب على شخص ما تسهيل النشاط. وينبغي أن يكون لكل اجتماع اتصال قائد (</a:t>
            </a:r>
            <a:r>
              <a:rPr lang="ar-EG" dirty="0" smtClean="0"/>
              <a:t>ميسر</a:t>
            </a:r>
            <a:r>
              <a:rPr lang="ar-SA" dirty="0" smtClean="0"/>
              <a:t>او مسهل </a:t>
            </a:r>
            <a:r>
              <a:rPr lang="ar-EG" dirty="0" smtClean="0"/>
              <a:t>) </a:t>
            </a:r>
            <a:r>
              <a:rPr lang="ar-EG" dirty="0"/>
              <a:t>لإبقاء المحادثة تتحرك في اتجاه إنتاجي</a:t>
            </a:r>
            <a:r>
              <a:rPr lang="ar-EG" dirty="0" smtClean="0"/>
              <a:t>؛ </a:t>
            </a:r>
            <a:r>
              <a:rPr lang="ar-EG" dirty="0"/>
              <a:t>للتوسط في أي </a:t>
            </a:r>
            <a:r>
              <a:rPr lang="ar-EG" dirty="0" smtClean="0"/>
              <a:t>نزاع</a:t>
            </a:r>
            <a:r>
              <a:rPr lang="ar-SA" dirty="0" smtClean="0"/>
              <a:t> قد</a:t>
            </a:r>
            <a:r>
              <a:rPr lang="ar-EG" dirty="0" smtClean="0"/>
              <a:t> </a:t>
            </a:r>
            <a:r>
              <a:rPr lang="ar-EG" dirty="0"/>
              <a:t>يحدث، </a:t>
            </a:r>
            <a:r>
              <a:rPr lang="ar-EG" dirty="0" smtClean="0"/>
              <a:t>و </a:t>
            </a:r>
            <a:r>
              <a:rPr lang="ar-EG" dirty="0"/>
              <a:t>لضمان اتباع </a:t>
            </a:r>
            <a:r>
              <a:rPr lang="ar-SA" dirty="0" smtClean="0"/>
              <a:t>كل ال</a:t>
            </a:r>
            <a:r>
              <a:rPr lang="ar-EG" dirty="0" smtClean="0"/>
              <a:t>مبادئ </a:t>
            </a:r>
            <a:r>
              <a:rPr lang="ar-SA" dirty="0" smtClean="0"/>
              <a:t>ال</a:t>
            </a:r>
            <a:r>
              <a:rPr lang="ar-EG" dirty="0" smtClean="0"/>
              <a:t>أخرى</a:t>
            </a:r>
            <a:r>
              <a:rPr lang="ar-EG" dirty="0"/>
              <a:t>.</a:t>
            </a:r>
          </a:p>
          <a:p>
            <a:pPr marL="0" indent="0" algn="r">
              <a:buNone/>
            </a:pPr>
            <a:r>
              <a:rPr lang="ar-EG" dirty="0"/>
              <a:t>المبدأ رقم 4. التواصل وجها لوجه هو الأفضل. ولكنه عادة ما يعمل بشكل أفضل عندما يكون هناك تمثيل آخر للمعلومات ذات الصلة.</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34</a:t>
            </a:fld>
            <a:endParaRPr lang="en-US" altLang="en-US">
              <a:solidFill>
                <a:srgbClr val="000000"/>
              </a:solidFill>
            </a:endParaRPr>
          </a:p>
        </p:txBody>
      </p:sp>
    </p:spTree>
    <p:extLst>
      <p:ext uri="{BB962C8B-B14F-4D97-AF65-F5344CB8AC3E}">
        <p14:creationId xmlns:p14="http://schemas.microsoft.com/office/powerpoint/2010/main" val="31169957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p:txBody>
          <a:bodyPr/>
          <a:lstStyle/>
          <a:p>
            <a:pPr eaLnBrk="1" hangingPunct="1"/>
            <a:r>
              <a:rPr lang="en-US" altLang="en-US"/>
              <a:t>Planning Principles</a:t>
            </a:r>
          </a:p>
        </p:txBody>
      </p:sp>
      <p:sp>
        <p:nvSpPr>
          <p:cNvPr id="11269" name="Rectangle 3"/>
          <p:cNvSpPr>
            <a:spLocks noGrp="1" noChangeArrowheads="1"/>
          </p:cNvSpPr>
          <p:nvPr>
            <p:ph idx="1"/>
          </p:nvPr>
        </p:nvSpPr>
        <p:spPr/>
        <p:txBody>
          <a:bodyPr/>
          <a:lstStyle/>
          <a:p>
            <a:pPr eaLnBrk="1" hangingPunct="1">
              <a:lnSpc>
                <a:spcPct val="90000"/>
              </a:lnSpc>
              <a:spcBef>
                <a:spcPts val="1200"/>
              </a:spcBef>
            </a:pPr>
            <a:r>
              <a:rPr lang="en-US" altLang="en-US" sz="2000" b="1" dirty="0">
                <a:solidFill>
                  <a:schemeClr val="folHlink"/>
                </a:solidFill>
                <a:latin typeface="Palatino" pitchFamily="-128" charset="0"/>
              </a:rPr>
              <a:t>Principle #1.  </a:t>
            </a:r>
            <a:r>
              <a:rPr lang="en-US" altLang="en-US" sz="2000" b="1" i="1" dirty="0">
                <a:solidFill>
                  <a:schemeClr val="folHlink"/>
                </a:solidFill>
                <a:latin typeface="Palatino" pitchFamily="-128" charset="0"/>
              </a:rPr>
              <a:t>Understand the scope of the project.</a:t>
            </a:r>
            <a:r>
              <a:rPr lang="en-US" altLang="en-US" sz="2000" b="1" dirty="0">
                <a:solidFill>
                  <a:schemeClr val="folHlink"/>
                </a:solidFill>
                <a:latin typeface="Palatino" pitchFamily="-128" charset="0"/>
              </a:rPr>
              <a:t> </a:t>
            </a:r>
            <a:r>
              <a:rPr lang="en-US" altLang="en-US" sz="2000" b="1" dirty="0">
                <a:latin typeface="Palatino" pitchFamily="-128" charset="0"/>
              </a:rPr>
              <a:t> </a:t>
            </a:r>
            <a:r>
              <a:rPr lang="en-US" altLang="en-US" sz="2000" dirty="0">
                <a:latin typeface="Palatino" pitchFamily="-128" charset="0"/>
              </a:rPr>
              <a:t>It’s impossible to use a roadmap if you don’t know where you’re going. Scope provides the software team with a destination.</a:t>
            </a:r>
          </a:p>
          <a:p>
            <a:pPr eaLnBrk="1" hangingPunct="1">
              <a:lnSpc>
                <a:spcPct val="90000"/>
              </a:lnSpc>
              <a:spcBef>
                <a:spcPts val="300"/>
              </a:spcBef>
            </a:pPr>
            <a:r>
              <a:rPr lang="en-US" altLang="en-US" sz="2000" b="1" dirty="0">
                <a:solidFill>
                  <a:schemeClr val="folHlink"/>
                </a:solidFill>
                <a:latin typeface="Palatino" pitchFamily="-128" charset="0"/>
              </a:rPr>
              <a:t>Principle #2.  </a:t>
            </a:r>
            <a:r>
              <a:rPr lang="en-US" altLang="en-US" sz="2000" b="1" i="1" dirty="0">
                <a:solidFill>
                  <a:schemeClr val="folHlink"/>
                </a:solidFill>
                <a:latin typeface="Palatino" pitchFamily="-128" charset="0"/>
              </a:rPr>
              <a:t>Involve the customer in the planning activity. </a:t>
            </a:r>
            <a:r>
              <a:rPr lang="en-US" altLang="en-US" sz="2000" b="1" i="1" dirty="0">
                <a:latin typeface="Palatino" pitchFamily="-128" charset="0"/>
              </a:rPr>
              <a:t> </a:t>
            </a:r>
            <a:r>
              <a:rPr lang="en-US" altLang="en-US" sz="2000" dirty="0">
                <a:latin typeface="Palatino" pitchFamily="-128" charset="0"/>
              </a:rPr>
              <a:t>The customer defines priorities and establishes project constraints. </a:t>
            </a:r>
          </a:p>
          <a:p>
            <a:pPr eaLnBrk="1" hangingPunct="1">
              <a:lnSpc>
                <a:spcPct val="90000"/>
              </a:lnSpc>
              <a:spcBef>
                <a:spcPts val="300"/>
              </a:spcBef>
            </a:pPr>
            <a:r>
              <a:rPr lang="en-US" altLang="en-US" sz="2000" b="1" dirty="0">
                <a:solidFill>
                  <a:schemeClr val="folHlink"/>
                </a:solidFill>
                <a:latin typeface="Palatino" pitchFamily="-128" charset="0"/>
              </a:rPr>
              <a:t>Principle #3.</a:t>
            </a:r>
            <a:r>
              <a:rPr lang="en-US" altLang="en-US" sz="2000" b="1" i="1" dirty="0">
                <a:solidFill>
                  <a:schemeClr val="folHlink"/>
                </a:solidFill>
                <a:latin typeface="Palatino" pitchFamily="-128" charset="0"/>
              </a:rPr>
              <a:t> </a:t>
            </a:r>
            <a:r>
              <a:rPr lang="en-US" altLang="en-US" sz="2000" b="1" dirty="0">
                <a:solidFill>
                  <a:schemeClr val="folHlink"/>
                </a:solidFill>
                <a:latin typeface="Palatino" pitchFamily="-128" charset="0"/>
              </a:rPr>
              <a:t> </a:t>
            </a:r>
            <a:r>
              <a:rPr lang="en-US" altLang="en-US" sz="2000" b="1" i="1" dirty="0">
                <a:solidFill>
                  <a:schemeClr val="folHlink"/>
                </a:solidFill>
                <a:latin typeface="Palatino" pitchFamily="-128" charset="0"/>
              </a:rPr>
              <a:t>Recognize that planning is iterative. </a:t>
            </a:r>
            <a:r>
              <a:rPr lang="en-US" altLang="en-US" sz="2000" b="1" dirty="0">
                <a:latin typeface="Palatino" pitchFamily="-128" charset="0"/>
              </a:rPr>
              <a:t> </a:t>
            </a:r>
            <a:r>
              <a:rPr lang="en-US" altLang="en-US" sz="2000" dirty="0">
                <a:latin typeface="Palatino" pitchFamily="-128" charset="0"/>
              </a:rPr>
              <a:t>A project plan is never engraved in stone. As work begins, it very likely that things will change.</a:t>
            </a:r>
          </a:p>
          <a:p>
            <a:pPr eaLnBrk="1" hangingPunct="1">
              <a:lnSpc>
                <a:spcPct val="90000"/>
              </a:lnSpc>
              <a:spcBef>
                <a:spcPts val="300"/>
              </a:spcBef>
            </a:pPr>
            <a:r>
              <a:rPr lang="en-US" altLang="en-US" sz="2000" b="1" dirty="0">
                <a:solidFill>
                  <a:schemeClr val="folHlink"/>
                </a:solidFill>
                <a:latin typeface="Palatino" pitchFamily="-128" charset="0"/>
              </a:rPr>
              <a:t>Principle #4.  </a:t>
            </a:r>
            <a:r>
              <a:rPr lang="en-US" altLang="en-US" sz="2000" b="1" i="1" dirty="0">
                <a:solidFill>
                  <a:schemeClr val="folHlink"/>
                </a:solidFill>
                <a:latin typeface="Palatino" pitchFamily="-128" charset="0"/>
              </a:rPr>
              <a:t>Estimate based on what you know.</a:t>
            </a:r>
            <a:r>
              <a:rPr lang="en-US" altLang="en-US" sz="2000" b="1" i="1" dirty="0">
                <a:latin typeface="Palatino" pitchFamily="-128" charset="0"/>
              </a:rPr>
              <a:t> </a:t>
            </a:r>
            <a:r>
              <a:rPr lang="en-US" altLang="en-US" sz="2000" b="1" dirty="0">
                <a:latin typeface="Palatino" pitchFamily="-128" charset="0"/>
              </a:rPr>
              <a:t> </a:t>
            </a:r>
            <a:r>
              <a:rPr lang="en-US" altLang="en-US" sz="2000" dirty="0">
                <a:latin typeface="Palatino" pitchFamily="-128" charset="0"/>
              </a:rPr>
              <a:t>The intent of estimation is to provide an indication of effort, cost, and task duration, based on the team’s current understanding of the work to be done.</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6BD85C5-1040-42E0-B74C-A6E280034039}" type="slidenum">
              <a:rPr lang="en-US" altLang="en-US" sz="1000">
                <a:latin typeface="Helvetica" panose="020B0604020202020204" pitchFamily="34" charset="0"/>
              </a:rPr>
              <a:pPr/>
              <a:t>35</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6651832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مبادئ التخطيط </a:t>
            </a:r>
            <a:endParaRPr lang="en-US" dirty="0"/>
          </a:p>
        </p:txBody>
      </p:sp>
      <p:sp>
        <p:nvSpPr>
          <p:cNvPr id="3" name="Content Placeholder 2"/>
          <p:cNvSpPr>
            <a:spLocks noGrp="1"/>
          </p:cNvSpPr>
          <p:nvPr>
            <p:ph idx="1"/>
          </p:nvPr>
        </p:nvSpPr>
        <p:spPr/>
        <p:txBody>
          <a:bodyPr>
            <a:normAutofit/>
          </a:bodyPr>
          <a:lstStyle/>
          <a:p>
            <a:pPr marL="0" indent="0" algn="r">
              <a:buNone/>
            </a:pPr>
            <a:endParaRPr lang="ar-EG" dirty="0"/>
          </a:p>
          <a:p>
            <a:pPr marL="0" indent="0" algn="r">
              <a:buNone/>
            </a:pPr>
            <a:r>
              <a:rPr lang="ar-EG" dirty="0"/>
              <a:t>المبدأ رقم 1. فهم نطاق المشروع. من المستحيل استخدام خارطة طريق إذا كنت لا تعرف إلى أين أنت ذاهب. يوفر نطاق فريق البرمجيات </a:t>
            </a:r>
            <a:r>
              <a:rPr lang="ar-SA" dirty="0" smtClean="0"/>
              <a:t>ال</a:t>
            </a:r>
            <a:r>
              <a:rPr lang="ar-EG" dirty="0" smtClean="0"/>
              <a:t>وجهة</a:t>
            </a:r>
            <a:r>
              <a:rPr lang="ar-SA" dirty="0"/>
              <a:t> </a:t>
            </a:r>
            <a:r>
              <a:rPr lang="ar-SA" dirty="0" smtClean="0"/>
              <a:t>لذلك .</a:t>
            </a:r>
            <a:endParaRPr lang="ar-EG" dirty="0"/>
          </a:p>
          <a:p>
            <a:pPr marL="0" indent="0" algn="r">
              <a:buNone/>
            </a:pPr>
            <a:r>
              <a:rPr lang="ar-EG" dirty="0"/>
              <a:t>المبدأ رقم 2. إشراك العميل في نشاط التخطيط. يحدد العميل الأولويات ويحدد قيود المشروع.</a:t>
            </a:r>
          </a:p>
          <a:p>
            <a:pPr marL="0" indent="0" algn="r">
              <a:buNone/>
            </a:pPr>
            <a:r>
              <a:rPr lang="ar-EG" dirty="0"/>
              <a:t>المبدأ رقم 3. </a:t>
            </a:r>
            <a:r>
              <a:rPr lang="ar-EG" dirty="0" smtClean="0"/>
              <a:t>اع</a:t>
            </a:r>
            <a:r>
              <a:rPr lang="ar-SA" dirty="0" smtClean="0"/>
              <a:t>ر</a:t>
            </a:r>
            <a:r>
              <a:rPr lang="ar-EG" dirty="0" smtClean="0"/>
              <a:t>ف </a:t>
            </a:r>
            <a:r>
              <a:rPr lang="ar-EG" dirty="0"/>
              <a:t>بأن التخطيط متكرر. </a:t>
            </a:r>
            <a:r>
              <a:rPr lang="ar-SA" dirty="0" smtClean="0"/>
              <a:t>ابدأ في </a:t>
            </a:r>
            <a:r>
              <a:rPr lang="ar-EG" dirty="0" smtClean="0"/>
              <a:t>نقش </a:t>
            </a:r>
            <a:r>
              <a:rPr lang="ar-EG" dirty="0"/>
              <a:t>خطة المشروع </a:t>
            </a:r>
            <a:r>
              <a:rPr lang="ar-SA" dirty="0" smtClean="0"/>
              <a:t>على</a:t>
            </a:r>
            <a:r>
              <a:rPr lang="ar-EG" dirty="0" smtClean="0"/>
              <a:t> </a:t>
            </a:r>
            <a:r>
              <a:rPr lang="ar-EG" dirty="0"/>
              <a:t>الحجر. ومع بدء العمل، من المحتمل جدا أن تتغير الأمور.</a:t>
            </a:r>
          </a:p>
          <a:p>
            <a:pPr marL="0" indent="0" algn="r">
              <a:buNone/>
            </a:pPr>
            <a:r>
              <a:rPr lang="ar-EG" dirty="0"/>
              <a:t>المبدأ رقم 4. تقدير يستند إلى ما تعرفه. والغرض من التقدير هو تقديم بيان للجهد والتكلفة ومدة المهمة، استنادا إلى فهم الفريق الحالي للعمل الذي يتعين القيام به.</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36</a:t>
            </a:fld>
            <a:endParaRPr lang="en-US" altLang="en-US">
              <a:solidFill>
                <a:srgbClr val="000000"/>
              </a:solidFill>
            </a:endParaRPr>
          </a:p>
        </p:txBody>
      </p:sp>
    </p:spTree>
    <p:extLst>
      <p:ext uri="{BB962C8B-B14F-4D97-AF65-F5344CB8AC3E}">
        <p14:creationId xmlns:p14="http://schemas.microsoft.com/office/powerpoint/2010/main" val="704898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a:xfrm>
            <a:off x="2743200" y="990605"/>
            <a:ext cx="7315200" cy="633413"/>
          </a:xfrm>
        </p:spPr>
        <p:txBody>
          <a:bodyPr>
            <a:normAutofit fontScale="90000"/>
          </a:bodyPr>
          <a:lstStyle/>
          <a:p>
            <a:pPr eaLnBrk="1" hangingPunct="1"/>
            <a:r>
              <a:rPr lang="en-US" altLang="en-US" sz="3600" dirty="0"/>
              <a:t>Requirements Modeling Principles</a:t>
            </a:r>
            <a:endParaRPr lang="en-US" altLang="en-US" dirty="0"/>
          </a:p>
        </p:txBody>
      </p:sp>
      <p:sp>
        <p:nvSpPr>
          <p:cNvPr id="16389" name="Rectangle 3"/>
          <p:cNvSpPr>
            <a:spLocks noGrp="1" noChangeArrowheads="1"/>
          </p:cNvSpPr>
          <p:nvPr>
            <p:ph idx="1"/>
          </p:nvPr>
        </p:nvSpPr>
        <p:spPr/>
        <p:txBody>
          <a:bodyPr/>
          <a:lstStyle/>
          <a:p>
            <a:pPr eaLnBrk="1" hangingPunct="1"/>
            <a:r>
              <a:rPr lang="en-US" altLang="en-US" sz="2000" b="1" dirty="0">
                <a:solidFill>
                  <a:schemeClr val="folHlink"/>
                </a:solidFill>
                <a:latin typeface="Palatino" pitchFamily="-128" charset="0"/>
              </a:rPr>
              <a:t>Principle #1.  </a:t>
            </a:r>
            <a:r>
              <a:rPr lang="en-US" altLang="en-US" sz="2000" b="1" i="1" dirty="0">
                <a:solidFill>
                  <a:schemeClr val="folHlink"/>
                </a:solidFill>
                <a:latin typeface="Palatino" pitchFamily="-128" charset="0"/>
              </a:rPr>
              <a:t>The information domain of a problem must be represented and understood.</a:t>
            </a:r>
          </a:p>
          <a:p>
            <a:pPr eaLnBrk="1" hangingPunct="1"/>
            <a:r>
              <a:rPr lang="en-US" altLang="en-US" sz="2000" b="1" dirty="0">
                <a:solidFill>
                  <a:schemeClr val="folHlink"/>
                </a:solidFill>
                <a:latin typeface="Palatino" pitchFamily="-128" charset="0"/>
              </a:rPr>
              <a:t>Principle #2.  </a:t>
            </a:r>
            <a:r>
              <a:rPr lang="en-US" altLang="en-US" sz="2000" b="1" i="1" dirty="0">
                <a:solidFill>
                  <a:schemeClr val="folHlink"/>
                </a:solidFill>
                <a:latin typeface="Palatino" pitchFamily="-128" charset="0"/>
              </a:rPr>
              <a:t>The functions that the software performs must be defined. </a:t>
            </a:r>
          </a:p>
          <a:p>
            <a:pPr eaLnBrk="1" hangingPunct="1"/>
            <a:r>
              <a:rPr lang="en-US" altLang="en-US" sz="2000" b="1" dirty="0">
                <a:solidFill>
                  <a:schemeClr val="folHlink"/>
                </a:solidFill>
                <a:latin typeface="Palatino" pitchFamily="-128" charset="0"/>
              </a:rPr>
              <a:t>Principle #3. </a:t>
            </a:r>
            <a:r>
              <a:rPr lang="en-US" altLang="en-US" sz="2000" b="1" i="1" dirty="0">
                <a:solidFill>
                  <a:schemeClr val="folHlink"/>
                </a:solidFill>
                <a:latin typeface="Palatino" pitchFamily="-128" charset="0"/>
              </a:rPr>
              <a:t> The behavior of the software (as a consequence of external events) must be represented.</a:t>
            </a:r>
          </a:p>
          <a:p>
            <a:pPr eaLnBrk="1" hangingPunct="1"/>
            <a:r>
              <a:rPr lang="en-US" altLang="en-US" sz="2000" b="1" dirty="0">
                <a:solidFill>
                  <a:schemeClr val="folHlink"/>
                </a:solidFill>
                <a:latin typeface="Palatino" pitchFamily="-128" charset="0"/>
              </a:rPr>
              <a:t>Principle #4.  </a:t>
            </a:r>
            <a:r>
              <a:rPr lang="en-US" altLang="en-US" sz="2000" b="1" i="1" dirty="0">
                <a:solidFill>
                  <a:schemeClr val="folHlink"/>
                </a:solidFill>
                <a:latin typeface="Palatino" pitchFamily="-128" charset="0"/>
              </a:rPr>
              <a:t>The models that depict information, function, and behavior must be partitioned in a manner that uncovers detail in a layered (or hierarchical) fashion.</a:t>
            </a:r>
          </a:p>
          <a:p>
            <a:pPr eaLnBrk="1" hangingPunct="1"/>
            <a:r>
              <a:rPr lang="en-US" altLang="en-US" sz="2000" b="1" dirty="0">
                <a:solidFill>
                  <a:schemeClr val="folHlink"/>
                </a:solidFill>
                <a:latin typeface="Palatino" pitchFamily="-128" charset="0"/>
              </a:rPr>
              <a:t>Principle #5.   </a:t>
            </a:r>
            <a:r>
              <a:rPr lang="en-US" altLang="en-US" sz="2000" b="1" i="1" dirty="0">
                <a:solidFill>
                  <a:schemeClr val="folHlink"/>
                </a:solidFill>
                <a:latin typeface="Palatino" pitchFamily="-128" charset="0"/>
              </a:rPr>
              <a:t>The analysis task should move from essential information toward implementation detail.</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88DE9D3-D983-4BC5-9D2B-3243E55F602E}" type="slidenum">
              <a:rPr lang="en-US" altLang="en-US" sz="1000">
                <a:latin typeface="Helvetica" panose="020B0604020202020204" pitchFamily="34" charset="0"/>
              </a:rPr>
              <a:pPr/>
              <a:t>37</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39420176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المتطلبات لأنمذجة المبادئ</a:t>
            </a:r>
            <a:endParaRPr lang="en-US" dirty="0"/>
          </a:p>
        </p:txBody>
      </p:sp>
      <p:sp>
        <p:nvSpPr>
          <p:cNvPr id="3" name="Content Placeholder 2"/>
          <p:cNvSpPr>
            <a:spLocks noGrp="1"/>
          </p:cNvSpPr>
          <p:nvPr>
            <p:ph idx="1"/>
          </p:nvPr>
        </p:nvSpPr>
        <p:spPr/>
        <p:txBody>
          <a:bodyPr/>
          <a:lstStyle/>
          <a:p>
            <a:pPr marL="0" indent="0" algn="r">
              <a:buNone/>
            </a:pPr>
            <a:endParaRPr lang="ar-EG" dirty="0"/>
          </a:p>
          <a:p>
            <a:pPr marL="0" indent="0" algn="r">
              <a:buNone/>
            </a:pPr>
            <a:r>
              <a:rPr lang="ar-EG" dirty="0"/>
              <a:t>المبدأ رقم 1. يجب أن يتم تمثيل نطاق المعلومات الخاص بالمشكلة وفهمها.</a:t>
            </a:r>
          </a:p>
          <a:p>
            <a:pPr marL="0" indent="0" algn="r">
              <a:buNone/>
            </a:pPr>
            <a:r>
              <a:rPr lang="ar-EG" dirty="0"/>
              <a:t>المبدأ رقم 2. يجب تحديد الوظائف التي يقوم بها البرنامج.</a:t>
            </a:r>
          </a:p>
          <a:p>
            <a:pPr marL="0" indent="0" algn="r">
              <a:buNone/>
            </a:pPr>
            <a:r>
              <a:rPr lang="ar-EG" dirty="0"/>
              <a:t>المبدأ رقم 3. يجب تمثيل سلوك البرنامج (كنتيجة للأحداث الخارجية).</a:t>
            </a:r>
          </a:p>
          <a:p>
            <a:pPr marL="0" indent="0" algn="r">
              <a:buNone/>
            </a:pPr>
            <a:r>
              <a:rPr lang="ar-EG" dirty="0"/>
              <a:t>المبدأ رقم 4. يجب أن تكون النماذج التي تصور المعلومات والوظائف والسلوك مقسمة بطريقة تفصح عن التفاصيل بطريقة متداخلة (أو هرمية).</a:t>
            </a:r>
          </a:p>
          <a:p>
            <a:pPr marL="0" indent="0" algn="r">
              <a:buNone/>
            </a:pPr>
            <a:r>
              <a:rPr lang="ar-EG" dirty="0"/>
              <a:t>المبدأ رقم 5. وينبغي أن تنتقل مهمة التحليل من المعلومات الأساسية نحو تفاصيل التنفيذ.</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38</a:t>
            </a:fld>
            <a:endParaRPr lang="en-US" altLang="en-US">
              <a:solidFill>
                <a:srgbClr val="000000"/>
              </a:solidFill>
            </a:endParaRPr>
          </a:p>
        </p:txBody>
      </p:sp>
    </p:spTree>
    <p:extLst>
      <p:ext uri="{BB962C8B-B14F-4D97-AF65-F5344CB8AC3E}">
        <p14:creationId xmlns:p14="http://schemas.microsoft.com/office/powerpoint/2010/main" val="31964888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2"/>
          <p:cNvSpPr>
            <a:spLocks noGrp="1" noChangeArrowheads="1"/>
          </p:cNvSpPr>
          <p:nvPr>
            <p:ph type="title"/>
          </p:nvPr>
        </p:nvSpPr>
        <p:spPr/>
        <p:txBody>
          <a:bodyPr/>
          <a:lstStyle/>
          <a:p>
            <a:pPr eaLnBrk="1" hangingPunct="1"/>
            <a:r>
              <a:rPr lang="en-US" altLang="en-US" dirty="0"/>
              <a:t>Construction Principles</a:t>
            </a:r>
          </a:p>
        </p:txBody>
      </p:sp>
      <p:sp>
        <p:nvSpPr>
          <p:cNvPr id="21509" name="Rectangle 3"/>
          <p:cNvSpPr>
            <a:spLocks noGrp="1" noChangeArrowheads="1"/>
          </p:cNvSpPr>
          <p:nvPr>
            <p:ph idx="1"/>
          </p:nvPr>
        </p:nvSpPr>
        <p:spPr/>
        <p:txBody>
          <a:bodyPr>
            <a:normAutofit/>
          </a:bodyPr>
          <a:lstStyle/>
          <a:p>
            <a:pPr eaLnBrk="1" hangingPunct="1">
              <a:spcBef>
                <a:spcPts val="300"/>
              </a:spcBef>
            </a:pPr>
            <a:r>
              <a:rPr lang="en-US" altLang="en-US" dirty="0">
                <a:latin typeface="Palatino" pitchFamily="-128" charset="0"/>
              </a:rPr>
              <a:t>The construction activity encompasses a set of coding and testing tasks that lead to operational software that is ready for delivery to the customer or end-user. </a:t>
            </a:r>
          </a:p>
          <a:p>
            <a:pPr eaLnBrk="1" hangingPunct="1">
              <a:spcBef>
                <a:spcPts val="300"/>
              </a:spcBef>
            </a:pPr>
            <a:r>
              <a:rPr lang="en-US" altLang="en-US" dirty="0">
                <a:solidFill>
                  <a:schemeClr val="folHlink"/>
                </a:solidFill>
                <a:latin typeface="Palatino" pitchFamily="-128" charset="0"/>
              </a:rPr>
              <a:t>Coding principles and concepts</a:t>
            </a:r>
            <a:r>
              <a:rPr lang="en-US" altLang="en-US" dirty="0">
                <a:solidFill>
                  <a:srgbClr val="000000"/>
                </a:solidFill>
                <a:latin typeface="Palatino" pitchFamily="-128" charset="0"/>
              </a:rPr>
              <a:t> </a:t>
            </a:r>
            <a:r>
              <a:rPr lang="en-US" altLang="en-US" dirty="0">
                <a:latin typeface="Palatino" pitchFamily="-128" charset="0"/>
              </a:rPr>
              <a:t>are closely aligned programming style, programming languages, and programming methods.</a:t>
            </a:r>
          </a:p>
          <a:p>
            <a:pPr eaLnBrk="1" hangingPunct="1">
              <a:spcBef>
                <a:spcPts val="300"/>
              </a:spcBef>
            </a:pPr>
            <a:r>
              <a:rPr lang="en-US" altLang="en-US" dirty="0">
                <a:solidFill>
                  <a:schemeClr val="folHlink"/>
                </a:solidFill>
                <a:latin typeface="Palatino" pitchFamily="-128" charset="0"/>
              </a:rPr>
              <a:t>Testing principles and concepts</a:t>
            </a:r>
            <a:r>
              <a:rPr lang="en-US" altLang="en-US" dirty="0">
                <a:latin typeface="Palatino" pitchFamily="-128" charset="0"/>
              </a:rPr>
              <a:t> lead to the design of tests that systematically uncover different classes of errors and to do so with a minimum amount of time and effort. </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1C587C3-29EC-4378-8DE2-6F0C6EA4F266}" type="slidenum">
              <a:rPr lang="en-US" altLang="en-US" sz="1000">
                <a:latin typeface="Helvetica" panose="020B0604020202020204" pitchFamily="34" charset="0"/>
              </a:rPr>
              <a:pPr/>
              <a:t>39</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1897045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مبادئ البناء</a:t>
            </a:r>
            <a:endParaRPr lang="en-US" dirty="0"/>
          </a:p>
        </p:txBody>
      </p:sp>
      <p:sp>
        <p:nvSpPr>
          <p:cNvPr id="3" name="Content Placeholder 2"/>
          <p:cNvSpPr>
            <a:spLocks noGrp="1"/>
          </p:cNvSpPr>
          <p:nvPr>
            <p:ph idx="1"/>
          </p:nvPr>
        </p:nvSpPr>
        <p:spPr/>
        <p:txBody>
          <a:bodyPr/>
          <a:lstStyle/>
          <a:p>
            <a:pPr marL="0" indent="0" algn="r">
              <a:buNone/>
            </a:pPr>
            <a:endParaRPr lang="ar-EG" dirty="0"/>
          </a:p>
          <a:p>
            <a:pPr marL="0" indent="0" algn="r">
              <a:buNone/>
            </a:pPr>
            <a:r>
              <a:rPr lang="ar-EG" dirty="0" smtClean="0"/>
              <a:t>يشمل </a:t>
            </a:r>
            <a:r>
              <a:rPr lang="ar-EG" dirty="0"/>
              <a:t>نشاط البناء مجموعة من مهام الترميز </a:t>
            </a:r>
            <a:r>
              <a:rPr lang="ar-EG" dirty="0" smtClean="0"/>
              <a:t>والاختبار</a:t>
            </a:r>
            <a:r>
              <a:rPr lang="ar-SA" dirty="0" smtClean="0"/>
              <a:t>والتي بدورها </a:t>
            </a:r>
            <a:r>
              <a:rPr lang="ar-EG" dirty="0" smtClean="0"/>
              <a:t> </a:t>
            </a:r>
            <a:r>
              <a:rPr lang="ar-EG" dirty="0"/>
              <a:t>تؤدي إلى برمجيات تشغيلية جاهزة للتسليم إلى العميل أو المستعمل النهائي.</a:t>
            </a:r>
          </a:p>
          <a:p>
            <a:pPr marL="0" indent="0" algn="r">
              <a:buNone/>
            </a:pPr>
            <a:r>
              <a:rPr lang="ar-EG" dirty="0"/>
              <a:t>مبادئ ومفاهيم الترميز تتماشى بشكل </a:t>
            </a:r>
            <a:r>
              <a:rPr lang="ar-EG" dirty="0" smtClean="0"/>
              <a:t>وثيق</a:t>
            </a:r>
            <a:r>
              <a:rPr lang="ar-SA" dirty="0" smtClean="0"/>
              <a:t> مع</a:t>
            </a:r>
            <a:r>
              <a:rPr lang="ar-EG" dirty="0" smtClean="0"/>
              <a:t>  </a:t>
            </a:r>
            <a:r>
              <a:rPr lang="ar-EG" dirty="0"/>
              <a:t>لغات البرمجة، وأساليب البرمجة.</a:t>
            </a:r>
          </a:p>
          <a:p>
            <a:pPr marL="0" indent="0" algn="r">
              <a:buNone/>
            </a:pPr>
            <a:r>
              <a:rPr lang="ar-EG" dirty="0"/>
              <a:t>تؤدي مبادئ الاختبار ومفاهيمه إلى تصميم الاختبارات التي تكشف بشكل منهجي عن فئات مختلفة من الأخطاء وتفعل ذلك بأقل قدر من الوقت والجهد.</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40</a:t>
            </a:fld>
            <a:endParaRPr lang="en-US" altLang="en-US">
              <a:solidFill>
                <a:srgbClr val="000000"/>
              </a:solidFill>
            </a:endParaRPr>
          </a:p>
        </p:txBody>
      </p:sp>
    </p:spTree>
    <p:extLst>
      <p:ext uri="{BB962C8B-B14F-4D97-AF65-F5344CB8AC3E}">
        <p14:creationId xmlns:p14="http://schemas.microsoft.com/office/powerpoint/2010/main" val="33844852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2"/>
          <p:cNvSpPr>
            <a:spLocks noGrp="1" noChangeArrowheads="1"/>
          </p:cNvSpPr>
          <p:nvPr>
            <p:ph type="title"/>
          </p:nvPr>
        </p:nvSpPr>
        <p:spPr/>
        <p:txBody>
          <a:bodyPr/>
          <a:lstStyle/>
          <a:p>
            <a:pPr eaLnBrk="1" hangingPunct="1"/>
            <a:r>
              <a:rPr lang="en-US" altLang="en-US" dirty="0"/>
              <a:t>Coding Principles</a:t>
            </a:r>
          </a:p>
        </p:txBody>
      </p:sp>
      <p:sp>
        <p:nvSpPr>
          <p:cNvPr id="23557" name="Rectangle 3"/>
          <p:cNvSpPr>
            <a:spLocks noGrp="1" noChangeArrowheads="1"/>
          </p:cNvSpPr>
          <p:nvPr>
            <p:ph idx="1"/>
          </p:nvPr>
        </p:nvSpPr>
        <p:spPr/>
        <p:txBody>
          <a:bodyPr/>
          <a:lstStyle/>
          <a:p>
            <a:pPr eaLnBrk="1" hangingPunct="1">
              <a:spcBef>
                <a:spcPts val="600"/>
              </a:spcBef>
            </a:pPr>
            <a:r>
              <a:rPr lang="en-US" altLang="en-US" sz="2000" b="1" i="1" dirty="0">
                <a:latin typeface="Palatino" pitchFamily="-128" charset="0"/>
              </a:rPr>
              <a:t>As you begin writing code, be sure you:</a:t>
            </a:r>
          </a:p>
          <a:p>
            <a:pPr lvl="2" eaLnBrk="1" hangingPunct="1">
              <a:spcBef>
                <a:spcPts val="300"/>
              </a:spcBef>
            </a:pPr>
            <a:r>
              <a:rPr lang="en-US" altLang="en-US" sz="1600" dirty="0">
                <a:latin typeface="Palatino" pitchFamily="-128" charset="0"/>
              </a:rPr>
              <a:t>Constrain your algorithms by following structured programming [Boh00] practice.</a:t>
            </a:r>
          </a:p>
          <a:p>
            <a:pPr lvl="2" eaLnBrk="1" hangingPunct="1"/>
            <a:r>
              <a:rPr lang="en-US" altLang="en-US" sz="1600" dirty="0">
                <a:latin typeface="Palatino" pitchFamily="-128" charset="0"/>
              </a:rPr>
              <a:t>Consider the use of pair programming</a:t>
            </a:r>
          </a:p>
          <a:p>
            <a:pPr lvl="2" eaLnBrk="1" hangingPunct="1"/>
            <a:r>
              <a:rPr lang="en-US" altLang="en-US" sz="1600" dirty="0">
                <a:latin typeface="Palatino" pitchFamily="-128" charset="0"/>
              </a:rPr>
              <a:t>Select data structures that will meet the needs of the design.</a:t>
            </a:r>
          </a:p>
          <a:p>
            <a:pPr lvl="2" eaLnBrk="1" hangingPunct="1"/>
            <a:r>
              <a:rPr lang="en-US" altLang="en-US" sz="1600" dirty="0">
                <a:latin typeface="Palatino" pitchFamily="-128" charset="0"/>
              </a:rPr>
              <a:t>Understand the software architecture and create interfaces that are consistent with it.</a:t>
            </a:r>
          </a:p>
          <a:p>
            <a:pPr lvl="2" eaLnBrk="1" hangingPunct="1"/>
            <a:r>
              <a:rPr lang="en-US" altLang="en-US" sz="1600" dirty="0">
                <a:latin typeface="Palatino" pitchFamily="-128" charset="0"/>
              </a:rPr>
              <a:t>Keep conditional logic as simple as possible.</a:t>
            </a:r>
          </a:p>
          <a:p>
            <a:pPr lvl="2" eaLnBrk="1" hangingPunct="1"/>
            <a:r>
              <a:rPr lang="en-US" altLang="en-US" sz="1600" dirty="0">
                <a:latin typeface="Palatino" pitchFamily="-128" charset="0"/>
              </a:rPr>
              <a:t>Create nested loops in a way that makes them easily testable.</a:t>
            </a:r>
          </a:p>
          <a:p>
            <a:pPr lvl="2" eaLnBrk="1" hangingPunct="1"/>
            <a:r>
              <a:rPr lang="en-US" altLang="en-US" sz="1600" dirty="0">
                <a:latin typeface="Palatino" pitchFamily="-128" charset="0"/>
              </a:rPr>
              <a:t>Select meaningful variable names and follow other local coding standards.</a:t>
            </a:r>
          </a:p>
          <a:p>
            <a:pPr lvl="2" eaLnBrk="1" hangingPunct="1"/>
            <a:r>
              <a:rPr lang="en-US" altLang="en-US" sz="1600" dirty="0">
                <a:latin typeface="Palatino" pitchFamily="-128" charset="0"/>
              </a:rPr>
              <a:t>Write code that is self-documenting.</a:t>
            </a:r>
          </a:p>
          <a:p>
            <a:pPr lvl="2" eaLnBrk="1" hangingPunct="1"/>
            <a:r>
              <a:rPr lang="en-US" altLang="en-US" sz="1600" dirty="0">
                <a:latin typeface="Palatino" pitchFamily="-128" charset="0"/>
              </a:rPr>
              <a:t>Create a visual layout (e.g., indentation and blank lines) that aids understanding.</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D5C4778-8009-4C0F-B886-A2058B629B6E}" type="slidenum">
              <a:rPr lang="en-US" altLang="en-US" sz="1000">
                <a:latin typeface="Helvetica" panose="020B0604020202020204" pitchFamily="34" charset="0"/>
              </a:rPr>
              <a:pPr/>
              <a:t>41</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16958288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مبادئ انشاء الاكواد</a:t>
            </a:r>
            <a:endParaRPr lang="en-US" dirty="0"/>
          </a:p>
        </p:txBody>
      </p:sp>
      <p:sp>
        <p:nvSpPr>
          <p:cNvPr id="3" name="Content Placeholder 2"/>
          <p:cNvSpPr>
            <a:spLocks noGrp="1"/>
          </p:cNvSpPr>
          <p:nvPr>
            <p:ph idx="1"/>
          </p:nvPr>
        </p:nvSpPr>
        <p:spPr>
          <a:xfrm>
            <a:off x="2438400" y="1676400"/>
            <a:ext cx="9245600" cy="4419600"/>
          </a:xfrm>
        </p:spPr>
        <p:txBody>
          <a:bodyPr>
            <a:normAutofit/>
          </a:bodyPr>
          <a:lstStyle/>
          <a:p>
            <a:pPr marL="0" indent="0" algn="r">
              <a:buNone/>
            </a:pPr>
            <a:r>
              <a:rPr lang="ar-EG" dirty="0" smtClean="0"/>
              <a:t>عند </a:t>
            </a:r>
            <a:r>
              <a:rPr lang="ar-EG" dirty="0"/>
              <a:t>بدء كتابة التعليمات البرمجية، تأكد </a:t>
            </a:r>
            <a:r>
              <a:rPr lang="ar-EG" dirty="0" smtClean="0"/>
              <a:t>من:</a:t>
            </a:r>
            <a:endParaRPr lang="ar-SA" dirty="0" smtClean="0"/>
          </a:p>
          <a:p>
            <a:pPr marL="0" indent="0" algn="r">
              <a:buNone/>
            </a:pPr>
            <a:r>
              <a:rPr lang="en-US" dirty="0"/>
              <a:t>[Boh00] </a:t>
            </a:r>
            <a:r>
              <a:rPr lang="ar-EG" dirty="0" smtClean="0"/>
              <a:t>تقييد </a:t>
            </a:r>
            <a:r>
              <a:rPr lang="ar-EG" dirty="0"/>
              <a:t>الخوارزميات الخاصة بك عن طريق اتباع البرمجة </a:t>
            </a:r>
            <a:r>
              <a:rPr lang="ar-EG" dirty="0" smtClean="0"/>
              <a:t>المنظمة</a:t>
            </a:r>
            <a:r>
              <a:rPr lang="en-US" dirty="0" smtClean="0"/>
              <a:t> </a:t>
            </a:r>
            <a:endParaRPr lang="ar-EG" dirty="0"/>
          </a:p>
          <a:p>
            <a:pPr marL="0" indent="0" algn="r">
              <a:buNone/>
            </a:pPr>
            <a:r>
              <a:rPr lang="ar-EG" dirty="0" smtClean="0"/>
              <a:t>النظر </a:t>
            </a:r>
            <a:r>
              <a:rPr lang="ar-EG" dirty="0"/>
              <a:t>في استخدام البرمجة </a:t>
            </a:r>
            <a:r>
              <a:rPr lang="ar-EG" dirty="0" smtClean="0"/>
              <a:t>الزوج</a:t>
            </a:r>
            <a:r>
              <a:rPr lang="ar-SA" dirty="0" smtClean="0"/>
              <a:t>ية</a:t>
            </a:r>
            <a:endParaRPr lang="ar-EG" dirty="0"/>
          </a:p>
          <a:p>
            <a:pPr marL="0" indent="0" algn="r">
              <a:buNone/>
            </a:pPr>
            <a:r>
              <a:rPr lang="ar-EG" dirty="0"/>
              <a:t>حدد هياكل البيانات التي تلبي احتياجات التصميم.</a:t>
            </a:r>
          </a:p>
          <a:p>
            <a:pPr marL="0" indent="0" algn="r">
              <a:buNone/>
            </a:pPr>
            <a:r>
              <a:rPr lang="ar-EG" dirty="0"/>
              <a:t>فهم بنية البرمجيات وإنشاء واجهات تتسق معها.</a:t>
            </a:r>
          </a:p>
          <a:p>
            <a:pPr marL="0" indent="0" algn="r">
              <a:buNone/>
            </a:pPr>
            <a:r>
              <a:rPr lang="ar-EG" dirty="0"/>
              <a:t>إبقاء </a:t>
            </a:r>
            <a:r>
              <a:rPr lang="ar-EG" dirty="0" smtClean="0"/>
              <a:t>ال</a:t>
            </a:r>
            <a:r>
              <a:rPr lang="ar-SA" dirty="0" smtClean="0"/>
              <a:t>شروط المنطقية </a:t>
            </a:r>
            <a:r>
              <a:rPr lang="ar-EG" dirty="0" smtClean="0"/>
              <a:t>بسيطة </a:t>
            </a:r>
            <a:r>
              <a:rPr lang="ar-EG" dirty="0"/>
              <a:t>قدر الإمكان.</a:t>
            </a:r>
          </a:p>
          <a:p>
            <a:pPr marL="0" indent="0" algn="r">
              <a:buNone/>
            </a:pPr>
            <a:r>
              <a:rPr lang="ar-EG" dirty="0"/>
              <a:t>إنشاء حلقات متداخلة بطريقة تجعلها قابلة للاختبار بسهولة.</a:t>
            </a:r>
          </a:p>
          <a:p>
            <a:pPr marL="0" indent="0" algn="r">
              <a:buNone/>
            </a:pPr>
            <a:r>
              <a:rPr lang="ar-EG" dirty="0"/>
              <a:t>تحديد أسماء متغيرة ذات مغزى واتباع معايير الترميز المحلية الأخرى.</a:t>
            </a:r>
          </a:p>
          <a:p>
            <a:pPr marL="0" indent="0" algn="r">
              <a:buNone/>
            </a:pPr>
            <a:r>
              <a:rPr lang="ar-EG" dirty="0"/>
              <a:t>كتابة التعليمات البرمجية التي هي التوثيق الذاتي.</a:t>
            </a:r>
          </a:p>
          <a:p>
            <a:pPr marL="0" indent="0" algn="r">
              <a:buNone/>
            </a:pPr>
            <a:r>
              <a:rPr lang="ar-EG" dirty="0"/>
              <a:t>إنشاء تخطيط مرئي (على سبيل المثال، المسافة البادئة والخطوط الفارغة) </a:t>
            </a:r>
            <a:r>
              <a:rPr lang="ar-SA" dirty="0" smtClean="0"/>
              <a:t>ذلك </a:t>
            </a:r>
            <a:r>
              <a:rPr lang="ar-EG" dirty="0" smtClean="0"/>
              <a:t>يساعد </a:t>
            </a:r>
            <a:r>
              <a:rPr lang="ar-EG" dirty="0"/>
              <a:t>على الفهم.</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42</a:t>
            </a:fld>
            <a:endParaRPr lang="en-US" altLang="en-US">
              <a:solidFill>
                <a:srgbClr val="000000"/>
              </a:solidFill>
            </a:endParaRPr>
          </a:p>
        </p:txBody>
      </p:sp>
    </p:spTree>
    <p:extLst>
      <p:ext uri="{BB962C8B-B14F-4D97-AF65-F5344CB8AC3E}">
        <p14:creationId xmlns:p14="http://schemas.microsoft.com/office/powerpoint/2010/main" val="42266901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p:cNvSpPr>
            <a:spLocks noGrp="1" noChangeArrowheads="1"/>
          </p:cNvSpPr>
          <p:nvPr>
            <p:ph type="title"/>
          </p:nvPr>
        </p:nvSpPr>
        <p:spPr/>
        <p:txBody>
          <a:bodyPr/>
          <a:lstStyle/>
          <a:p>
            <a:pPr eaLnBrk="1" hangingPunct="1"/>
            <a:r>
              <a:rPr lang="en-US" altLang="en-US"/>
              <a:t>Validation Principles</a:t>
            </a:r>
          </a:p>
        </p:txBody>
      </p:sp>
      <p:sp>
        <p:nvSpPr>
          <p:cNvPr id="24581" name="Rectangle 3"/>
          <p:cNvSpPr>
            <a:spLocks noGrp="1" noChangeArrowheads="1"/>
          </p:cNvSpPr>
          <p:nvPr>
            <p:ph idx="1"/>
          </p:nvPr>
        </p:nvSpPr>
        <p:spPr/>
        <p:txBody>
          <a:bodyPr>
            <a:normAutofit/>
          </a:bodyPr>
          <a:lstStyle/>
          <a:p>
            <a:pPr eaLnBrk="1" hangingPunct="1">
              <a:spcBef>
                <a:spcPts val="600"/>
              </a:spcBef>
            </a:pPr>
            <a:r>
              <a:rPr lang="en-US" altLang="en-US" b="1" i="1" dirty="0">
                <a:latin typeface="Palatino" pitchFamily="-128" charset="0"/>
              </a:rPr>
              <a:t>After you’ve completed your first coding pass, be sure you:</a:t>
            </a:r>
          </a:p>
          <a:p>
            <a:pPr lvl="2" eaLnBrk="1" hangingPunct="1">
              <a:spcBef>
                <a:spcPts val="300"/>
              </a:spcBef>
            </a:pPr>
            <a:r>
              <a:rPr lang="en-US" altLang="en-US" dirty="0">
                <a:latin typeface="Palatino" pitchFamily="-128" charset="0"/>
              </a:rPr>
              <a:t>Conduct a code walkthrough when appropriate.</a:t>
            </a:r>
          </a:p>
          <a:p>
            <a:pPr lvl="2" eaLnBrk="1" hangingPunct="1"/>
            <a:r>
              <a:rPr lang="en-US" altLang="en-US" dirty="0">
                <a:latin typeface="Palatino" pitchFamily="-128" charset="0"/>
              </a:rPr>
              <a:t>Perform unit tests and correct errors you’ve uncovered.</a:t>
            </a:r>
          </a:p>
          <a:p>
            <a:pPr lvl="2" eaLnBrk="1" hangingPunct="1">
              <a:spcAft>
                <a:spcPts val="1000"/>
              </a:spcAft>
            </a:pPr>
            <a:r>
              <a:rPr lang="en-US" altLang="en-US" dirty="0" smtClean="0">
                <a:latin typeface="Palatino" pitchFamily="-128" charset="0"/>
              </a:rPr>
              <a:t>Refactor </a:t>
            </a:r>
            <a:r>
              <a:rPr lang="en-US" altLang="en-US" dirty="0">
                <a:latin typeface="Palatino" pitchFamily="-128" charset="0"/>
              </a:rPr>
              <a:t>the code</a:t>
            </a:r>
            <a:r>
              <a:rPr lang="en-US" altLang="en-US" dirty="0" smtClean="0">
                <a:latin typeface="Palatino" pitchFamily="-128" charset="0"/>
              </a:rPr>
              <a:t>.</a:t>
            </a:r>
            <a:endParaRPr lang="ar-SA" altLang="en-US" dirty="0" smtClean="0">
              <a:latin typeface="Palatino" pitchFamily="-128" charset="0"/>
            </a:endParaRPr>
          </a:p>
          <a:p>
            <a:pPr marL="914400" lvl="2" indent="0" algn="r" eaLnBrk="1" hangingPunct="1">
              <a:spcAft>
                <a:spcPts val="1000"/>
              </a:spcAft>
              <a:buNone/>
            </a:pPr>
            <a:endParaRPr lang="ar-EG" altLang="en-US" dirty="0">
              <a:latin typeface="Palatino" pitchFamily="-128" charset="0"/>
            </a:endParaRPr>
          </a:p>
          <a:p>
            <a:pPr marL="914400" lvl="2" indent="0" algn="r" eaLnBrk="1" hangingPunct="1">
              <a:spcAft>
                <a:spcPts val="1000"/>
              </a:spcAft>
              <a:buNone/>
            </a:pPr>
            <a:r>
              <a:rPr lang="ar-EG" altLang="en-US" dirty="0">
                <a:latin typeface="Palatino" pitchFamily="-128" charset="0"/>
              </a:rPr>
              <a:t>بعد إكمال أول عملية </a:t>
            </a:r>
            <a:r>
              <a:rPr lang="ar-EG" altLang="en-US" dirty="0" smtClean="0">
                <a:latin typeface="Palatino" pitchFamily="-128" charset="0"/>
              </a:rPr>
              <a:t>ترميز</a:t>
            </a:r>
            <a:r>
              <a:rPr lang="ar-SA" altLang="en-US" dirty="0" smtClean="0">
                <a:latin typeface="Palatino" pitchFamily="-128" charset="0"/>
              </a:rPr>
              <a:t>او كودينق </a:t>
            </a:r>
            <a:r>
              <a:rPr lang="ar-EG" altLang="en-US" dirty="0" smtClean="0">
                <a:latin typeface="Palatino" pitchFamily="-128" charset="0"/>
              </a:rPr>
              <a:t>، </a:t>
            </a:r>
            <a:r>
              <a:rPr lang="ar-EG" altLang="en-US" dirty="0">
                <a:latin typeface="Palatino" pitchFamily="-128" charset="0"/>
              </a:rPr>
              <a:t>تأكد من:</a:t>
            </a:r>
          </a:p>
          <a:p>
            <a:pPr marL="914400" lvl="2" indent="0" algn="r" eaLnBrk="1" hangingPunct="1">
              <a:spcAft>
                <a:spcPts val="1000"/>
              </a:spcAft>
              <a:buNone/>
            </a:pPr>
            <a:r>
              <a:rPr lang="ar-EG" altLang="en-US" dirty="0">
                <a:latin typeface="Palatino" pitchFamily="-128" charset="0"/>
              </a:rPr>
              <a:t>إجراء </a:t>
            </a:r>
            <a:r>
              <a:rPr lang="ar-SA" altLang="en-US" dirty="0" smtClean="0">
                <a:latin typeface="Palatino" pitchFamily="-128" charset="0"/>
              </a:rPr>
              <a:t>عمل للكود في حال كان ملائم </a:t>
            </a:r>
            <a:r>
              <a:rPr lang="ar-EG" altLang="en-US" dirty="0" smtClean="0">
                <a:latin typeface="Palatino" pitchFamily="-128" charset="0"/>
              </a:rPr>
              <a:t>.</a:t>
            </a:r>
            <a:endParaRPr lang="ar-EG" altLang="en-US" dirty="0">
              <a:latin typeface="Palatino" pitchFamily="-128" charset="0"/>
            </a:endParaRPr>
          </a:p>
          <a:p>
            <a:pPr marL="914400" lvl="2" indent="0" algn="r" eaLnBrk="1" hangingPunct="1">
              <a:spcAft>
                <a:spcPts val="1000"/>
              </a:spcAft>
              <a:buNone/>
            </a:pPr>
            <a:r>
              <a:rPr lang="ar-EG" altLang="en-US" dirty="0">
                <a:latin typeface="Palatino" pitchFamily="-128" charset="0"/>
              </a:rPr>
              <a:t>إجراء اختبارات الوحدات والأخطاء الصحيحة التي اكتشفتها.</a:t>
            </a:r>
          </a:p>
          <a:p>
            <a:pPr marL="914400" lvl="2" indent="0" algn="r" eaLnBrk="1" hangingPunct="1">
              <a:spcAft>
                <a:spcPts val="1000"/>
              </a:spcAft>
              <a:buNone/>
            </a:pPr>
            <a:r>
              <a:rPr lang="ar-SA" altLang="en-US" dirty="0" smtClean="0">
                <a:latin typeface="Palatino" pitchFamily="-128" charset="0"/>
              </a:rPr>
              <a:t>اعادة  بناء التعليمات البرمجية</a:t>
            </a:r>
            <a:r>
              <a:rPr lang="ar-EG" altLang="en-US" dirty="0" smtClean="0">
                <a:latin typeface="Palatino" pitchFamily="-128" charset="0"/>
              </a:rPr>
              <a:t> </a:t>
            </a:r>
            <a:r>
              <a:rPr lang="ar-SA" altLang="en-US" dirty="0" smtClean="0">
                <a:latin typeface="Palatino" pitchFamily="-128" charset="0"/>
              </a:rPr>
              <a:t> للكود</a:t>
            </a:r>
            <a:r>
              <a:rPr lang="ar-EG" altLang="en-US" dirty="0" smtClean="0">
                <a:latin typeface="Palatino" pitchFamily="-128" charset="0"/>
              </a:rPr>
              <a:t>.</a:t>
            </a:r>
            <a:endParaRPr lang="en-US" altLang="en-US" dirty="0">
              <a:latin typeface="Palatino" pitchFamily="-128" charset="0"/>
            </a:endParaRP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7564B71-B863-42CE-B109-10D8B56C1CDE}" type="slidenum">
              <a:rPr lang="en-US" altLang="en-US" sz="1000">
                <a:latin typeface="Helvetica" panose="020B0604020202020204" pitchFamily="34" charset="0"/>
              </a:rPr>
              <a:pPr/>
              <a:t>43</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4363639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a:xfrm>
            <a:off x="2822579" y="990605"/>
            <a:ext cx="6545263" cy="633413"/>
          </a:xfrm>
        </p:spPr>
        <p:txBody>
          <a:bodyPr>
            <a:normAutofit fontScale="90000"/>
          </a:bodyPr>
          <a:lstStyle/>
          <a:p>
            <a:pPr eaLnBrk="1" hangingPunct="1"/>
            <a:r>
              <a:rPr lang="en-US" altLang="en-US"/>
              <a:t>Requirements Engineering-I</a:t>
            </a:r>
          </a:p>
        </p:txBody>
      </p:sp>
      <p:sp>
        <p:nvSpPr>
          <p:cNvPr id="4101" name="Rectangle 3"/>
          <p:cNvSpPr>
            <a:spLocks noGrp="1" noChangeArrowheads="1"/>
          </p:cNvSpPr>
          <p:nvPr>
            <p:ph idx="1"/>
          </p:nvPr>
        </p:nvSpPr>
        <p:spPr>
          <a:xfrm>
            <a:off x="3276600" y="1981200"/>
            <a:ext cx="6858000" cy="3468688"/>
          </a:xfrm>
        </p:spPr>
        <p:txBody>
          <a:bodyPr>
            <a:normAutofit lnSpcReduction="10000"/>
          </a:bodyPr>
          <a:lstStyle/>
          <a:p>
            <a:pPr eaLnBrk="1" hangingPunct="1"/>
            <a:r>
              <a:rPr lang="en-US" altLang="en-US" sz="1800" dirty="0">
                <a:solidFill>
                  <a:schemeClr val="folHlink"/>
                </a:solidFill>
              </a:rPr>
              <a:t>Inception</a:t>
            </a:r>
            <a:r>
              <a:rPr lang="en-US" altLang="en-US" sz="1800" dirty="0"/>
              <a:t>—ask a set of questions that establish …</a:t>
            </a:r>
          </a:p>
          <a:p>
            <a:pPr lvl="1" eaLnBrk="1" hangingPunct="1"/>
            <a:r>
              <a:rPr lang="en-US" altLang="en-US" sz="1600" dirty="0"/>
              <a:t>basic understanding of the problem</a:t>
            </a:r>
          </a:p>
          <a:p>
            <a:pPr lvl="1" eaLnBrk="1" hangingPunct="1"/>
            <a:r>
              <a:rPr lang="en-US" altLang="en-US" sz="1600" dirty="0"/>
              <a:t>the people who want a solution</a:t>
            </a:r>
          </a:p>
          <a:p>
            <a:pPr lvl="1" eaLnBrk="1" hangingPunct="1"/>
            <a:r>
              <a:rPr lang="en-US" altLang="en-US" sz="1600" dirty="0"/>
              <a:t>the nature of the solution that is desired, and </a:t>
            </a:r>
          </a:p>
          <a:p>
            <a:pPr lvl="1" eaLnBrk="1" hangingPunct="1"/>
            <a:r>
              <a:rPr lang="en-US" altLang="en-US" sz="1600" dirty="0"/>
              <a:t>the effectiveness of preliminary communication and collaboration between the customer and the developer</a:t>
            </a:r>
          </a:p>
          <a:p>
            <a:pPr eaLnBrk="1" hangingPunct="1"/>
            <a:r>
              <a:rPr lang="en-US" altLang="en-US" sz="1800" dirty="0">
                <a:solidFill>
                  <a:schemeClr val="folHlink"/>
                </a:solidFill>
              </a:rPr>
              <a:t>Elicitation</a:t>
            </a:r>
            <a:r>
              <a:rPr lang="en-US" altLang="en-US" sz="1800" dirty="0"/>
              <a:t>—elicit requirements from all stakeholders</a:t>
            </a:r>
          </a:p>
          <a:p>
            <a:pPr eaLnBrk="1" hangingPunct="1"/>
            <a:r>
              <a:rPr lang="en-US" altLang="en-US" sz="1800" dirty="0">
                <a:solidFill>
                  <a:schemeClr val="folHlink"/>
                </a:solidFill>
              </a:rPr>
              <a:t>Elaboration</a:t>
            </a:r>
            <a:r>
              <a:rPr lang="en-US" altLang="en-US" sz="1800" dirty="0"/>
              <a:t>—create an analysis model that identifies data, function and behavioral requirements</a:t>
            </a:r>
          </a:p>
          <a:p>
            <a:pPr eaLnBrk="1" hangingPunct="1"/>
            <a:r>
              <a:rPr lang="en-US" altLang="en-US" sz="1800" dirty="0">
                <a:solidFill>
                  <a:schemeClr val="folHlink"/>
                </a:solidFill>
              </a:rPr>
              <a:t>Negotiation</a:t>
            </a:r>
            <a:r>
              <a:rPr lang="en-US" altLang="en-US" sz="1800" dirty="0"/>
              <a:t>—agree on a deliverable system that is realistic for developers and customers</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5172D02-82ED-4944-ACEB-15B93FC42DFB}" type="slidenum">
              <a:rPr lang="en-US" altLang="en-US" sz="1000">
                <a:latin typeface="Helvetica" panose="020B0604020202020204" pitchFamily="34" charset="0"/>
              </a:rPr>
              <a:pPr/>
              <a:t>44</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164407736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متطلبات الهندسة 1</a:t>
            </a:r>
            <a:endParaRPr lang="en-US" dirty="0"/>
          </a:p>
        </p:txBody>
      </p:sp>
      <p:sp>
        <p:nvSpPr>
          <p:cNvPr id="3" name="Content Placeholder 2"/>
          <p:cNvSpPr>
            <a:spLocks noGrp="1"/>
          </p:cNvSpPr>
          <p:nvPr>
            <p:ph idx="1"/>
          </p:nvPr>
        </p:nvSpPr>
        <p:spPr/>
        <p:txBody>
          <a:bodyPr>
            <a:normAutofit/>
          </a:bodyPr>
          <a:lstStyle/>
          <a:p>
            <a:pPr marL="0" indent="0" algn="r">
              <a:buNone/>
            </a:pPr>
            <a:endParaRPr lang="ar-EG" dirty="0"/>
          </a:p>
          <a:p>
            <a:pPr marL="0" indent="0" algn="r">
              <a:buNone/>
            </a:pPr>
            <a:r>
              <a:rPr lang="ar-SA" dirty="0" smtClean="0">
                <a:solidFill>
                  <a:srgbClr val="FF0000"/>
                </a:solidFill>
              </a:rPr>
              <a:t>البداية</a:t>
            </a:r>
            <a:r>
              <a:rPr lang="ar-SA" dirty="0" smtClean="0"/>
              <a:t> </a:t>
            </a:r>
            <a:r>
              <a:rPr lang="ar-EG" dirty="0" smtClean="0"/>
              <a:t>- </a:t>
            </a:r>
            <a:r>
              <a:rPr lang="ar-EG" dirty="0"/>
              <a:t>طرح مجموعة من الأسئلة </a:t>
            </a:r>
            <a:r>
              <a:rPr lang="ar-SA" dirty="0"/>
              <a:t>.</a:t>
            </a:r>
            <a:r>
              <a:rPr lang="ar-EG" dirty="0" smtClean="0"/>
              <a:t>.</a:t>
            </a:r>
            <a:endParaRPr lang="ar-EG" dirty="0"/>
          </a:p>
          <a:p>
            <a:pPr marL="0" indent="0" algn="r">
              <a:buNone/>
            </a:pPr>
            <a:r>
              <a:rPr lang="ar-EG" dirty="0"/>
              <a:t>فهم أساسي للمشكلة</a:t>
            </a:r>
          </a:p>
          <a:p>
            <a:pPr marL="0" indent="0" algn="r">
              <a:buNone/>
            </a:pPr>
            <a:r>
              <a:rPr lang="ar-EG" dirty="0" smtClean="0"/>
              <a:t>ال</a:t>
            </a:r>
            <a:r>
              <a:rPr lang="ar-SA" dirty="0" smtClean="0"/>
              <a:t>اشخاص </a:t>
            </a:r>
            <a:r>
              <a:rPr lang="ar-EG" dirty="0" smtClean="0"/>
              <a:t>الذين </a:t>
            </a:r>
            <a:r>
              <a:rPr lang="ar-EG" dirty="0"/>
              <a:t>يريدون </a:t>
            </a:r>
            <a:r>
              <a:rPr lang="ar-EG" dirty="0" smtClean="0"/>
              <a:t>حل</a:t>
            </a:r>
            <a:r>
              <a:rPr lang="ar-SA" dirty="0" smtClean="0"/>
              <a:t> </a:t>
            </a:r>
          </a:p>
          <a:p>
            <a:pPr marL="0" indent="0" algn="r">
              <a:buNone/>
            </a:pPr>
            <a:r>
              <a:rPr lang="ar-EG" dirty="0" smtClean="0"/>
              <a:t>و</a:t>
            </a:r>
            <a:r>
              <a:rPr lang="ar-SA" dirty="0" smtClean="0"/>
              <a:t>ماهي </a:t>
            </a:r>
            <a:r>
              <a:rPr lang="ar-EG" dirty="0" smtClean="0"/>
              <a:t>طبيعة </a:t>
            </a:r>
            <a:r>
              <a:rPr lang="ar-EG" dirty="0"/>
              <a:t>الحل المطلوب، </a:t>
            </a:r>
          </a:p>
          <a:p>
            <a:pPr marL="0" indent="0" algn="r">
              <a:buNone/>
            </a:pPr>
            <a:r>
              <a:rPr lang="ar-EG" dirty="0"/>
              <a:t>وفعالية الاتصالات الأولية والتعاون بين العميل والمطور</a:t>
            </a:r>
          </a:p>
          <a:p>
            <a:pPr marL="0" indent="0" algn="r">
              <a:buNone/>
            </a:pPr>
            <a:r>
              <a:rPr lang="ar-EG" dirty="0">
                <a:solidFill>
                  <a:srgbClr val="FF0000"/>
                </a:solidFill>
              </a:rPr>
              <a:t>متطلبات الاستقطاب </a:t>
            </a:r>
            <a:r>
              <a:rPr lang="ar-EG" dirty="0"/>
              <a:t>- الاستقطاب من جميع أصحاب المصلحة</a:t>
            </a:r>
          </a:p>
          <a:p>
            <a:pPr marL="0" indent="0" algn="r">
              <a:buNone/>
            </a:pPr>
            <a:r>
              <a:rPr lang="ar-EG" dirty="0">
                <a:solidFill>
                  <a:srgbClr val="FF0000"/>
                </a:solidFill>
              </a:rPr>
              <a:t>إعداد </a:t>
            </a:r>
            <a:r>
              <a:rPr lang="ar-EG" dirty="0"/>
              <a:t>- إنشاء نموذج التحليل الذي يحدد البيانات، </a:t>
            </a:r>
            <a:r>
              <a:rPr lang="ar-EG" dirty="0" smtClean="0"/>
              <a:t>و</a:t>
            </a:r>
            <a:r>
              <a:rPr lang="ar-SA" dirty="0" smtClean="0"/>
              <a:t> و</a:t>
            </a:r>
            <a:r>
              <a:rPr lang="ar-EG" dirty="0" smtClean="0"/>
              <a:t>ظيفة </a:t>
            </a:r>
            <a:r>
              <a:rPr lang="ar-EG" dirty="0"/>
              <a:t>ومتطلبات السلوك</a:t>
            </a:r>
          </a:p>
          <a:p>
            <a:pPr marL="0" indent="0" algn="r">
              <a:buNone/>
            </a:pPr>
            <a:r>
              <a:rPr lang="ar-EG" dirty="0">
                <a:solidFill>
                  <a:srgbClr val="FF0000"/>
                </a:solidFill>
              </a:rPr>
              <a:t>التفاوض</a:t>
            </a:r>
            <a:r>
              <a:rPr lang="ar-EG" dirty="0"/>
              <a:t> - الاتفاق على نظام يمكن أن يكون واقعيا للمطورين والعملاء</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45</a:t>
            </a:fld>
            <a:endParaRPr lang="en-US" altLang="en-US">
              <a:solidFill>
                <a:srgbClr val="000000"/>
              </a:solidFill>
            </a:endParaRPr>
          </a:p>
        </p:txBody>
      </p:sp>
    </p:spTree>
    <p:extLst>
      <p:ext uri="{BB962C8B-B14F-4D97-AF65-F5344CB8AC3E}">
        <p14:creationId xmlns:p14="http://schemas.microsoft.com/office/powerpoint/2010/main" val="12079646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2"/>
          <p:cNvSpPr>
            <a:spLocks noGrp="1" noChangeArrowheads="1"/>
          </p:cNvSpPr>
          <p:nvPr>
            <p:ph type="title"/>
          </p:nvPr>
        </p:nvSpPr>
        <p:spPr>
          <a:xfrm>
            <a:off x="2743200" y="990600"/>
            <a:ext cx="8178800" cy="762000"/>
          </a:xfrm>
        </p:spPr>
        <p:txBody>
          <a:bodyPr>
            <a:normAutofit fontScale="90000"/>
          </a:bodyPr>
          <a:lstStyle/>
          <a:p>
            <a:pPr eaLnBrk="1" hangingPunct="1"/>
            <a:r>
              <a:rPr lang="en-US" altLang="en-US"/>
              <a:t>Requirements Engineering-II</a:t>
            </a:r>
          </a:p>
        </p:txBody>
      </p:sp>
      <p:sp>
        <p:nvSpPr>
          <p:cNvPr id="5125" name="Rectangle 3"/>
          <p:cNvSpPr>
            <a:spLocks noGrp="1" noChangeArrowheads="1"/>
          </p:cNvSpPr>
          <p:nvPr>
            <p:ph idx="1"/>
          </p:nvPr>
        </p:nvSpPr>
        <p:spPr>
          <a:xfrm>
            <a:off x="3276600" y="1905000"/>
            <a:ext cx="7162800" cy="4114800"/>
          </a:xfrm>
        </p:spPr>
        <p:txBody>
          <a:bodyPr/>
          <a:lstStyle/>
          <a:p>
            <a:pPr eaLnBrk="1" hangingPunct="1">
              <a:lnSpc>
                <a:spcPct val="90000"/>
              </a:lnSpc>
            </a:pPr>
            <a:r>
              <a:rPr lang="en-US" altLang="en-US" sz="1800" dirty="0">
                <a:solidFill>
                  <a:schemeClr val="folHlink"/>
                </a:solidFill>
              </a:rPr>
              <a:t>Specification</a:t>
            </a:r>
            <a:r>
              <a:rPr lang="en-US" altLang="en-US" sz="1800" dirty="0"/>
              <a:t>—can be any one (or more) of the following:</a:t>
            </a:r>
          </a:p>
          <a:p>
            <a:pPr lvl="1" eaLnBrk="1" hangingPunct="1">
              <a:lnSpc>
                <a:spcPct val="90000"/>
              </a:lnSpc>
            </a:pPr>
            <a:r>
              <a:rPr lang="en-US" altLang="en-US" sz="1600" dirty="0"/>
              <a:t>A written document</a:t>
            </a:r>
          </a:p>
          <a:p>
            <a:pPr lvl="1" eaLnBrk="1" hangingPunct="1">
              <a:lnSpc>
                <a:spcPct val="90000"/>
              </a:lnSpc>
            </a:pPr>
            <a:r>
              <a:rPr lang="en-US" altLang="en-US" sz="1600" dirty="0"/>
              <a:t>A set of models</a:t>
            </a:r>
          </a:p>
          <a:p>
            <a:pPr lvl="1" eaLnBrk="1" hangingPunct="1">
              <a:lnSpc>
                <a:spcPct val="90000"/>
              </a:lnSpc>
            </a:pPr>
            <a:r>
              <a:rPr lang="en-US" altLang="en-US" sz="1600" dirty="0"/>
              <a:t>A formal mathematical</a:t>
            </a:r>
          </a:p>
          <a:p>
            <a:pPr lvl="1" eaLnBrk="1" hangingPunct="1">
              <a:lnSpc>
                <a:spcPct val="90000"/>
              </a:lnSpc>
            </a:pPr>
            <a:r>
              <a:rPr lang="en-US" altLang="en-US" sz="1600" dirty="0"/>
              <a:t>A collection of user scenarios (use-cases)</a:t>
            </a:r>
          </a:p>
          <a:p>
            <a:pPr lvl="1" eaLnBrk="1" hangingPunct="1">
              <a:lnSpc>
                <a:spcPct val="90000"/>
              </a:lnSpc>
            </a:pPr>
            <a:r>
              <a:rPr lang="en-US" altLang="en-US" sz="1600" dirty="0"/>
              <a:t>A prototype</a:t>
            </a:r>
          </a:p>
          <a:p>
            <a:pPr eaLnBrk="1" hangingPunct="1">
              <a:lnSpc>
                <a:spcPct val="90000"/>
              </a:lnSpc>
            </a:pPr>
            <a:r>
              <a:rPr lang="en-US" altLang="en-US" sz="1800" dirty="0">
                <a:solidFill>
                  <a:schemeClr val="folHlink"/>
                </a:solidFill>
              </a:rPr>
              <a:t>Validation</a:t>
            </a:r>
            <a:r>
              <a:rPr lang="en-US" altLang="en-US" sz="1800" dirty="0"/>
              <a:t>—a review mechanism that looks for</a:t>
            </a:r>
          </a:p>
          <a:p>
            <a:pPr lvl="1" eaLnBrk="1" hangingPunct="1">
              <a:lnSpc>
                <a:spcPct val="90000"/>
              </a:lnSpc>
            </a:pPr>
            <a:r>
              <a:rPr lang="en-US" altLang="en-US" sz="1600" dirty="0"/>
              <a:t>errors in content or interpretation</a:t>
            </a:r>
          </a:p>
          <a:p>
            <a:pPr lvl="1" eaLnBrk="1" hangingPunct="1">
              <a:lnSpc>
                <a:spcPct val="90000"/>
              </a:lnSpc>
            </a:pPr>
            <a:r>
              <a:rPr lang="en-US" altLang="en-US" sz="1600" dirty="0"/>
              <a:t>areas where clarification may be required</a:t>
            </a:r>
          </a:p>
          <a:p>
            <a:pPr lvl="1" eaLnBrk="1" hangingPunct="1">
              <a:lnSpc>
                <a:spcPct val="90000"/>
              </a:lnSpc>
            </a:pPr>
            <a:r>
              <a:rPr lang="en-US" altLang="en-US" sz="1600" dirty="0"/>
              <a:t>missing information</a:t>
            </a:r>
          </a:p>
          <a:p>
            <a:pPr lvl="1" eaLnBrk="1" hangingPunct="1">
              <a:lnSpc>
                <a:spcPct val="90000"/>
              </a:lnSpc>
            </a:pPr>
            <a:r>
              <a:rPr lang="en-US" altLang="en-US" sz="1600" dirty="0"/>
              <a:t>inconsistencies (a major problem when large products or systems are engineered)</a:t>
            </a:r>
          </a:p>
          <a:p>
            <a:pPr lvl="1" eaLnBrk="1" hangingPunct="1">
              <a:lnSpc>
                <a:spcPct val="90000"/>
              </a:lnSpc>
            </a:pPr>
            <a:r>
              <a:rPr lang="en-US" altLang="en-US" sz="1600" dirty="0"/>
              <a:t>conflicting or unrealistic (unachievable) requirements. </a:t>
            </a:r>
          </a:p>
          <a:p>
            <a:pPr eaLnBrk="1" hangingPunct="1">
              <a:lnSpc>
                <a:spcPct val="90000"/>
              </a:lnSpc>
            </a:pPr>
            <a:r>
              <a:rPr lang="en-US" altLang="en-US" sz="1800" dirty="0">
                <a:solidFill>
                  <a:schemeClr val="folHlink"/>
                </a:solidFill>
              </a:rPr>
              <a:t>Requirements management</a:t>
            </a:r>
            <a:endParaRPr lang="en-US" altLang="en-US" sz="1800" dirty="0"/>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FA70991-5641-4AAD-B1D4-51B714CBA24B}" type="slidenum">
              <a:rPr lang="en-US" altLang="en-US" sz="1000">
                <a:latin typeface="Helvetica" panose="020B0604020202020204" pitchFamily="34" charset="0"/>
              </a:rPr>
              <a:pPr/>
              <a:t>46</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27505801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متطلبات الهندسة 2</a:t>
            </a:r>
            <a:endParaRPr lang="en-US" dirty="0"/>
          </a:p>
        </p:txBody>
      </p:sp>
      <p:sp>
        <p:nvSpPr>
          <p:cNvPr id="3" name="Content Placeholder 2"/>
          <p:cNvSpPr>
            <a:spLocks noGrp="1"/>
          </p:cNvSpPr>
          <p:nvPr>
            <p:ph idx="1"/>
          </p:nvPr>
        </p:nvSpPr>
        <p:spPr>
          <a:xfrm>
            <a:off x="2438400" y="1905003"/>
            <a:ext cx="9245600" cy="4640943"/>
          </a:xfrm>
        </p:spPr>
        <p:txBody>
          <a:bodyPr>
            <a:normAutofit lnSpcReduction="10000"/>
          </a:bodyPr>
          <a:lstStyle/>
          <a:p>
            <a:pPr marL="0" indent="0" algn="r">
              <a:buNone/>
            </a:pPr>
            <a:r>
              <a:rPr lang="ar-SA" sz="1800" b="1" dirty="0" smtClean="0">
                <a:solidFill>
                  <a:srgbClr val="FF0000"/>
                </a:solidFill>
              </a:rPr>
              <a:t>ال</a:t>
            </a:r>
            <a:r>
              <a:rPr lang="ar-EG" sz="1800" b="1" dirty="0" smtClean="0">
                <a:solidFill>
                  <a:srgbClr val="FF0000"/>
                </a:solidFill>
              </a:rPr>
              <a:t>مواصفات </a:t>
            </a:r>
            <a:r>
              <a:rPr lang="ar-EG" sz="1800" b="1" dirty="0">
                <a:solidFill>
                  <a:srgbClr val="FF0000"/>
                </a:solidFill>
              </a:rPr>
              <a:t>- </a:t>
            </a:r>
            <a:r>
              <a:rPr lang="ar-EG" sz="1800" b="1" dirty="0"/>
              <a:t>يمكن أن يكون </a:t>
            </a:r>
            <a:r>
              <a:rPr lang="ar-EG" sz="1800" b="1" dirty="0" smtClean="0"/>
              <a:t>واحد</a:t>
            </a:r>
            <a:r>
              <a:rPr lang="ar-SA" sz="1800" b="1" dirty="0" smtClean="0"/>
              <a:t> </a:t>
            </a:r>
            <a:r>
              <a:rPr lang="ar-EG" sz="1800" b="1" dirty="0" smtClean="0"/>
              <a:t>أو أكثر</a:t>
            </a:r>
            <a:r>
              <a:rPr lang="ar-SA" sz="1800" b="1" dirty="0" smtClean="0"/>
              <a:t> </a:t>
            </a:r>
            <a:r>
              <a:rPr lang="ar-EG" sz="1800" b="1" dirty="0" smtClean="0"/>
              <a:t>مما </a:t>
            </a:r>
            <a:r>
              <a:rPr lang="ar-EG" sz="1800" b="1" dirty="0"/>
              <a:t>يلي:</a:t>
            </a:r>
          </a:p>
          <a:p>
            <a:pPr marL="0" indent="0" algn="r">
              <a:buNone/>
            </a:pPr>
            <a:r>
              <a:rPr lang="ar-EG" sz="1800" b="1" dirty="0"/>
              <a:t>وثيقة مكتوبة</a:t>
            </a:r>
          </a:p>
          <a:p>
            <a:pPr marL="0" indent="0" algn="r">
              <a:buNone/>
            </a:pPr>
            <a:r>
              <a:rPr lang="ar-EG" sz="1800" b="1" dirty="0"/>
              <a:t>مجموعة من </a:t>
            </a:r>
            <a:r>
              <a:rPr lang="ar-EG" sz="1800" b="1" dirty="0" smtClean="0"/>
              <a:t>النما</a:t>
            </a:r>
            <a:r>
              <a:rPr lang="ar-SA" sz="1800" b="1" dirty="0" smtClean="0"/>
              <a:t>ذج </a:t>
            </a:r>
          </a:p>
          <a:p>
            <a:pPr marL="0" indent="0" algn="r">
              <a:buNone/>
            </a:pPr>
            <a:r>
              <a:rPr lang="ar-EG" sz="1800" b="1" dirty="0" smtClean="0"/>
              <a:t>رياضي</a:t>
            </a:r>
            <a:r>
              <a:rPr lang="ar-SA" sz="1800" b="1" dirty="0" smtClean="0"/>
              <a:t>ات</a:t>
            </a:r>
            <a:r>
              <a:rPr lang="ar-EG" sz="1800" b="1" dirty="0" smtClean="0"/>
              <a:t> </a:t>
            </a:r>
            <a:endParaRPr lang="ar-EG" sz="1800" b="1" dirty="0"/>
          </a:p>
          <a:p>
            <a:pPr marL="0" indent="0" algn="r">
              <a:buNone/>
            </a:pPr>
            <a:r>
              <a:rPr lang="ar-EG" sz="1800" b="1" dirty="0"/>
              <a:t>مجموعة من سيناريوهات المستخدم (حالات الاستخدام)</a:t>
            </a:r>
          </a:p>
          <a:p>
            <a:pPr marL="0" indent="0" algn="r">
              <a:buNone/>
            </a:pPr>
            <a:r>
              <a:rPr lang="ar-EG" sz="1800" b="1" dirty="0" smtClean="0"/>
              <a:t>نم</a:t>
            </a:r>
            <a:r>
              <a:rPr lang="ar-SA" sz="1800" b="1" dirty="0" smtClean="0"/>
              <a:t>اذج </a:t>
            </a:r>
            <a:r>
              <a:rPr lang="ar-EG" sz="1800" b="1" dirty="0" smtClean="0"/>
              <a:t>أولي</a:t>
            </a:r>
            <a:r>
              <a:rPr lang="ar-SA" sz="1800" b="1" dirty="0" smtClean="0"/>
              <a:t>ة</a:t>
            </a:r>
            <a:endParaRPr lang="ar-EG" sz="1800" b="1" dirty="0"/>
          </a:p>
          <a:p>
            <a:pPr marL="0" indent="0" algn="r">
              <a:buNone/>
            </a:pPr>
            <a:r>
              <a:rPr lang="ar-EG" sz="1800" b="1" dirty="0">
                <a:solidFill>
                  <a:srgbClr val="FF0000"/>
                </a:solidFill>
              </a:rPr>
              <a:t>التحقق من </a:t>
            </a:r>
            <a:r>
              <a:rPr lang="ar-EG" sz="1800" b="1" dirty="0" smtClean="0">
                <a:solidFill>
                  <a:srgbClr val="FF0000"/>
                </a:solidFill>
              </a:rPr>
              <a:t>الصحة</a:t>
            </a:r>
            <a:r>
              <a:rPr lang="ar-SA" sz="1800" b="1" dirty="0" smtClean="0">
                <a:solidFill>
                  <a:srgbClr val="FF0000"/>
                </a:solidFill>
              </a:rPr>
              <a:t>- </a:t>
            </a:r>
            <a:r>
              <a:rPr lang="ar-EG" sz="1800" b="1" dirty="0" smtClean="0">
                <a:solidFill>
                  <a:srgbClr val="FF0000"/>
                </a:solidFill>
              </a:rPr>
              <a:t> </a:t>
            </a:r>
            <a:r>
              <a:rPr lang="ar-EG" sz="1800" b="1" dirty="0"/>
              <a:t>​​آلية المراجعة التي تبحث عنها</a:t>
            </a:r>
          </a:p>
          <a:p>
            <a:pPr marL="0" indent="0" algn="r">
              <a:buNone/>
            </a:pPr>
            <a:r>
              <a:rPr lang="ar-EG" sz="1800" b="1" dirty="0"/>
              <a:t>أخطاء في المحتوى أو التفسير</a:t>
            </a:r>
          </a:p>
          <a:p>
            <a:pPr marL="0" indent="0" algn="r">
              <a:buNone/>
            </a:pPr>
            <a:r>
              <a:rPr lang="ar-EG" sz="1800" b="1" dirty="0"/>
              <a:t>حيث قد تكون هناك حاجة إلى </a:t>
            </a:r>
            <a:r>
              <a:rPr lang="ar-EG" sz="1800" b="1" dirty="0" smtClean="0"/>
              <a:t>توضيح</a:t>
            </a:r>
            <a:r>
              <a:rPr lang="ar-SA" sz="1800" b="1" dirty="0" smtClean="0"/>
              <a:t> </a:t>
            </a:r>
            <a:r>
              <a:rPr lang="ar-EG" sz="1800" b="1" dirty="0" smtClean="0"/>
              <a:t>معلومات </a:t>
            </a:r>
            <a:r>
              <a:rPr lang="ar-EG" sz="1800" b="1" dirty="0"/>
              <a:t>مفقودة</a:t>
            </a:r>
          </a:p>
          <a:p>
            <a:pPr marL="0" indent="0" algn="r">
              <a:buNone/>
            </a:pPr>
            <a:r>
              <a:rPr lang="ar-EG" sz="1800" b="1" dirty="0"/>
              <a:t>التناقضات (مشكلة كبيرة عندما يتم تصميم المنتجات أو النظم الكبيرة)</a:t>
            </a:r>
          </a:p>
          <a:p>
            <a:pPr marL="0" indent="0" algn="r">
              <a:buNone/>
            </a:pPr>
            <a:r>
              <a:rPr lang="ar-SA" sz="1800" b="1" dirty="0" smtClean="0"/>
              <a:t>بطريقة </a:t>
            </a:r>
            <a:r>
              <a:rPr lang="ar-EG" sz="1800" b="1" dirty="0" smtClean="0"/>
              <a:t>متضاربة </a:t>
            </a:r>
            <a:r>
              <a:rPr lang="ar-EG" sz="1800" b="1" dirty="0"/>
              <a:t>أو غير واقعية (غير قابلة </a:t>
            </a:r>
            <a:r>
              <a:rPr lang="ar-EG" sz="1800" b="1" dirty="0" smtClean="0"/>
              <a:t>لتحقيق</a:t>
            </a:r>
            <a:r>
              <a:rPr lang="ar-EG" sz="1800" b="1" dirty="0"/>
              <a:t>) المتطلبات.</a:t>
            </a:r>
          </a:p>
          <a:p>
            <a:pPr marL="0" indent="0" algn="r">
              <a:buNone/>
            </a:pPr>
            <a:r>
              <a:rPr lang="ar-EG" sz="1800" b="1" dirty="0">
                <a:solidFill>
                  <a:srgbClr val="FF0000"/>
                </a:solidFill>
              </a:rPr>
              <a:t>إدارة متطلبات</a:t>
            </a:r>
            <a:endParaRPr lang="en-US" sz="1800" b="1" dirty="0">
              <a:solidFill>
                <a:srgbClr val="FF0000"/>
              </a:solidFill>
            </a:endParaRPr>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47</a:t>
            </a:fld>
            <a:endParaRPr lang="en-US" altLang="en-US">
              <a:solidFill>
                <a:srgbClr val="000000"/>
              </a:solidFill>
            </a:endParaRPr>
          </a:p>
        </p:txBody>
      </p:sp>
    </p:spTree>
    <p:extLst>
      <p:ext uri="{BB962C8B-B14F-4D97-AF65-F5344CB8AC3E}">
        <p14:creationId xmlns:p14="http://schemas.microsoft.com/office/powerpoint/2010/main" val="35728296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2"/>
          <p:cNvSpPr>
            <a:spLocks noGrp="1" noChangeArrowheads="1"/>
          </p:cNvSpPr>
          <p:nvPr>
            <p:ph type="title"/>
          </p:nvPr>
        </p:nvSpPr>
        <p:spPr>
          <a:xfrm>
            <a:off x="2743202" y="1143005"/>
            <a:ext cx="5278439" cy="633413"/>
          </a:xfrm>
        </p:spPr>
        <p:txBody>
          <a:bodyPr>
            <a:normAutofit fontScale="90000"/>
          </a:bodyPr>
          <a:lstStyle/>
          <a:p>
            <a:pPr eaLnBrk="1" hangingPunct="1"/>
            <a:r>
              <a:rPr lang="en-US" altLang="en-US" dirty="0" smtClean="0"/>
              <a:t>Eliciting </a:t>
            </a:r>
            <a:r>
              <a:rPr lang="en-US" altLang="en-US" dirty="0"/>
              <a:t>Requirements</a:t>
            </a:r>
          </a:p>
        </p:txBody>
      </p:sp>
      <p:sp>
        <p:nvSpPr>
          <p:cNvPr id="7173" name="Rectangle 3"/>
          <p:cNvSpPr>
            <a:spLocks noGrp="1" noChangeArrowheads="1"/>
          </p:cNvSpPr>
          <p:nvPr>
            <p:ph idx="1"/>
          </p:nvPr>
        </p:nvSpPr>
        <p:spPr>
          <a:xfrm>
            <a:off x="3352800" y="1981200"/>
            <a:ext cx="7162800" cy="4114800"/>
          </a:xfrm>
        </p:spPr>
        <p:txBody>
          <a:bodyPr>
            <a:normAutofit lnSpcReduction="10000"/>
          </a:bodyPr>
          <a:lstStyle/>
          <a:p>
            <a:pPr eaLnBrk="1" hangingPunct="1">
              <a:lnSpc>
                <a:spcPct val="90000"/>
              </a:lnSpc>
              <a:spcBef>
                <a:spcPts val="300"/>
              </a:spcBef>
            </a:pPr>
            <a:r>
              <a:rPr lang="en-US" altLang="en-US" sz="1800" dirty="0"/>
              <a:t>meetings are conducted and attended by both software engineers and customers</a:t>
            </a:r>
          </a:p>
          <a:p>
            <a:pPr eaLnBrk="1" hangingPunct="1">
              <a:lnSpc>
                <a:spcPct val="90000"/>
              </a:lnSpc>
            </a:pPr>
            <a:r>
              <a:rPr lang="en-US" altLang="en-US" sz="1800" dirty="0"/>
              <a:t>rules for preparation and participation are established</a:t>
            </a:r>
          </a:p>
          <a:p>
            <a:pPr eaLnBrk="1" hangingPunct="1">
              <a:lnSpc>
                <a:spcPct val="90000"/>
              </a:lnSpc>
            </a:pPr>
            <a:r>
              <a:rPr lang="en-US" altLang="en-US" sz="1800" dirty="0"/>
              <a:t>an agenda is suggested </a:t>
            </a:r>
          </a:p>
          <a:p>
            <a:pPr eaLnBrk="1" hangingPunct="1">
              <a:lnSpc>
                <a:spcPct val="90000"/>
              </a:lnSpc>
            </a:pPr>
            <a:r>
              <a:rPr lang="en-US" altLang="en-US" sz="1800" dirty="0"/>
              <a:t>a "facilitator" (can be a customer, a developer, or an outsider) controls the meeting</a:t>
            </a:r>
          </a:p>
          <a:p>
            <a:pPr eaLnBrk="1" hangingPunct="1">
              <a:lnSpc>
                <a:spcPct val="90000"/>
              </a:lnSpc>
            </a:pPr>
            <a:r>
              <a:rPr lang="en-US" altLang="en-US" sz="1800" dirty="0"/>
              <a:t>a "definition mechanism" (can be work sheets, flip charts, or wall stickers or an electronic bulletin board, chat room or virtual forum) is used</a:t>
            </a:r>
          </a:p>
          <a:p>
            <a:pPr eaLnBrk="1" hangingPunct="1">
              <a:lnSpc>
                <a:spcPct val="90000"/>
              </a:lnSpc>
            </a:pPr>
            <a:r>
              <a:rPr lang="en-US" altLang="en-US" sz="1800" dirty="0"/>
              <a:t>the goal is </a:t>
            </a:r>
          </a:p>
          <a:p>
            <a:pPr lvl="1" eaLnBrk="1" hangingPunct="1">
              <a:lnSpc>
                <a:spcPct val="90000"/>
              </a:lnSpc>
            </a:pPr>
            <a:r>
              <a:rPr lang="en-US" altLang="en-US" sz="1600" dirty="0">
                <a:solidFill>
                  <a:schemeClr val="folHlink"/>
                </a:solidFill>
              </a:rPr>
              <a:t>to identify the problem</a:t>
            </a:r>
          </a:p>
          <a:p>
            <a:pPr lvl="1" eaLnBrk="1" hangingPunct="1">
              <a:lnSpc>
                <a:spcPct val="90000"/>
              </a:lnSpc>
            </a:pPr>
            <a:r>
              <a:rPr lang="en-US" altLang="en-US" sz="1600" dirty="0">
                <a:solidFill>
                  <a:schemeClr val="folHlink"/>
                </a:solidFill>
              </a:rPr>
              <a:t>propose elements of the solution</a:t>
            </a:r>
          </a:p>
          <a:p>
            <a:pPr lvl="1" eaLnBrk="1" hangingPunct="1">
              <a:lnSpc>
                <a:spcPct val="90000"/>
              </a:lnSpc>
            </a:pPr>
            <a:r>
              <a:rPr lang="en-US" altLang="en-US" sz="1600" dirty="0">
                <a:solidFill>
                  <a:schemeClr val="folHlink"/>
                </a:solidFill>
              </a:rPr>
              <a:t>negotiate different approaches, and</a:t>
            </a:r>
          </a:p>
          <a:p>
            <a:pPr lvl="1" eaLnBrk="1" hangingPunct="1">
              <a:lnSpc>
                <a:spcPct val="90000"/>
              </a:lnSpc>
            </a:pPr>
            <a:r>
              <a:rPr lang="en-US" altLang="en-US" sz="1600" dirty="0">
                <a:solidFill>
                  <a:schemeClr val="folHlink"/>
                </a:solidFill>
              </a:rPr>
              <a:t> specify a preliminary set of solution requirements</a:t>
            </a:r>
            <a:endParaRPr lang="en-US" altLang="en-US" sz="1800" dirty="0">
              <a:solidFill>
                <a:schemeClr val="folHlink"/>
              </a:solidFill>
            </a:endParaRP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808F6D1-F974-4765-82A9-795CC7219D2A}" type="slidenum">
              <a:rPr lang="en-US" altLang="en-US" sz="1000">
                <a:latin typeface="Helvetica" panose="020B0604020202020204" pitchFamily="34" charset="0"/>
              </a:rPr>
              <a:pPr/>
              <a:t>48</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202065050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متطلبات الاستنباط </a:t>
            </a:r>
            <a:endParaRPr lang="en-US" dirty="0"/>
          </a:p>
        </p:txBody>
      </p:sp>
      <p:sp>
        <p:nvSpPr>
          <p:cNvPr id="3" name="Content Placeholder 2"/>
          <p:cNvSpPr>
            <a:spLocks noGrp="1"/>
          </p:cNvSpPr>
          <p:nvPr>
            <p:ph idx="1"/>
          </p:nvPr>
        </p:nvSpPr>
        <p:spPr/>
        <p:txBody>
          <a:bodyPr>
            <a:normAutofit lnSpcReduction="10000"/>
          </a:bodyPr>
          <a:lstStyle/>
          <a:p>
            <a:pPr marL="0" indent="0" algn="r">
              <a:buNone/>
            </a:pPr>
            <a:r>
              <a:rPr lang="ar-EG" sz="2000" dirty="0" smtClean="0"/>
              <a:t>يتم </a:t>
            </a:r>
            <a:r>
              <a:rPr lang="ar-EG" sz="2000" dirty="0"/>
              <a:t>عقد اجتماعات وحضور كل من مهندسي البرمجيات والعملاء</a:t>
            </a:r>
          </a:p>
          <a:p>
            <a:pPr marL="0" indent="0" algn="r">
              <a:buNone/>
            </a:pPr>
            <a:r>
              <a:rPr lang="ar-EG" sz="2000" dirty="0" smtClean="0"/>
              <a:t>وضع</a:t>
            </a:r>
            <a:r>
              <a:rPr lang="ar-SA" sz="2000" dirty="0" smtClean="0"/>
              <a:t> </a:t>
            </a:r>
            <a:r>
              <a:rPr lang="ar-EG" sz="2000" dirty="0" smtClean="0"/>
              <a:t>قواعد </a:t>
            </a:r>
            <a:r>
              <a:rPr lang="ar-EG" sz="2000" dirty="0"/>
              <a:t>للإعداد والمشاركة</a:t>
            </a:r>
          </a:p>
          <a:p>
            <a:pPr marL="0" indent="0" algn="r">
              <a:buNone/>
            </a:pPr>
            <a:r>
              <a:rPr lang="ar-EG" sz="2000" dirty="0"/>
              <a:t>يقترح </a:t>
            </a:r>
            <a:r>
              <a:rPr lang="ar-SA" sz="2000" dirty="0" smtClean="0"/>
              <a:t>عمل </a:t>
            </a:r>
            <a:r>
              <a:rPr lang="ar-EG" sz="2000" dirty="0" smtClean="0"/>
              <a:t>جدول </a:t>
            </a:r>
            <a:r>
              <a:rPr lang="ar-EG" sz="2000" dirty="0"/>
              <a:t>أعمال</a:t>
            </a:r>
          </a:p>
          <a:p>
            <a:pPr marL="0" indent="0" algn="r">
              <a:buNone/>
            </a:pPr>
            <a:r>
              <a:rPr lang="ar-EG" sz="2000" dirty="0" smtClean="0"/>
              <a:t>أو</a:t>
            </a:r>
            <a:r>
              <a:rPr lang="ar-SA" sz="2000" dirty="0" smtClean="0"/>
              <a:t> يكون </a:t>
            </a:r>
            <a:r>
              <a:rPr lang="ar-EG" sz="2000" dirty="0" smtClean="0"/>
              <a:t> </a:t>
            </a:r>
            <a:r>
              <a:rPr lang="ar-EG" sz="2000" dirty="0"/>
              <a:t>"ميسر" (يمكن أن يكون عميلا أو مطورا أو من الخارج) يتحكم في الاجتماع</a:t>
            </a:r>
          </a:p>
          <a:p>
            <a:pPr marL="0" indent="0" algn="r">
              <a:buNone/>
            </a:pPr>
            <a:r>
              <a:rPr lang="ar-EG" sz="2000" dirty="0"/>
              <a:t>يمكن استخدام </a:t>
            </a:r>
            <a:r>
              <a:rPr lang="ar-EG" sz="2000" dirty="0" smtClean="0"/>
              <a:t>«</a:t>
            </a:r>
            <a:r>
              <a:rPr lang="ar-SA" sz="2000" dirty="0" smtClean="0"/>
              <a:t> </a:t>
            </a:r>
            <a:r>
              <a:rPr lang="ar-EG" sz="2000" dirty="0" smtClean="0"/>
              <a:t>آلية تعريف</a:t>
            </a:r>
            <a:r>
              <a:rPr lang="ar-SA" sz="2000" dirty="0" smtClean="0"/>
              <a:t> </a:t>
            </a:r>
            <a:r>
              <a:rPr lang="ar-EG" sz="2000" dirty="0" smtClean="0"/>
              <a:t>" </a:t>
            </a:r>
            <a:r>
              <a:rPr lang="ar-EG" sz="2000" dirty="0"/>
              <a:t>(يمكن أن تكون صحائف عمل أو رسومات فليب أو ملصقات جدارية أو لوحة إعلانات إلكترونية أو غرفة دردشة أو منتدى ظاهري)</a:t>
            </a:r>
          </a:p>
          <a:p>
            <a:pPr marL="0" indent="0" algn="r">
              <a:buNone/>
            </a:pPr>
            <a:r>
              <a:rPr lang="ar-EG" sz="2000" dirty="0"/>
              <a:t>والهدف هو</a:t>
            </a:r>
          </a:p>
          <a:p>
            <a:pPr marL="0" indent="0" algn="r">
              <a:buNone/>
            </a:pPr>
            <a:r>
              <a:rPr lang="ar-EG" sz="2000" dirty="0"/>
              <a:t>لتحديد المشكلة</a:t>
            </a:r>
          </a:p>
          <a:p>
            <a:pPr marL="0" indent="0" algn="r">
              <a:buNone/>
            </a:pPr>
            <a:r>
              <a:rPr lang="ar-EG" sz="2000" dirty="0"/>
              <a:t>اقتراح عناصر الحل</a:t>
            </a:r>
          </a:p>
          <a:p>
            <a:pPr marL="0" indent="0" algn="r">
              <a:buNone/>
            </a:pPr>
            <a:r>
              <a:rPr lang="ar-EG" sz="2000" dirty="0"/>
              <a:t>والتفاوض على نهج مختلفة، و</a:t>
            </a:r>
          </a:p>
          <a:p>
            <a:pPr marL="0" indent="0" algn="r">
              <a:buNone/>
            </a:pPr>
            <a:r>
              <a:rPr lang="ar-EG" sz="2000" dirty="0"/>
              <a:t> تحديد مجموعة أولية من متطلبات الحل</a:t>
            </a:r>
            <a:endParaRPr lang="en-US" sz="2000"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49</a:t>
            </a:fld>
            <a:endParaRPr lang="en-US" altLang="en-US">
              <a:solidFill>
                <a:srgbClr val="000000"/>
              </a:solidFill>
            </a:endParaRPr>
          </a:p>
        </p:txBody>
      </p:sp>
    </p:spTree>
    <p:extLst>
      <p:ext uri="{BB962C8B-B14F-4D97-AF65-F5344CB8AC3E}">
        <p14:creationId xmlns:p14="http://schemas.microsoft.com/office/powerpoint/2010/main" val="229317029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2"/>
          <p:cNvSpPr>
            <a:spLocks noGrp="1" noChangeArrowheads="1"/>
          </p:cNvSpPr>
          <p:nvPr>
            <p:ph type="title"/>
          </p:nvPr>
        </p:nvSpPr>
        <p:spPr>
          <a:xfrm>
            <a:off x="2667000" y="1143005"/>
            <a:ext cx="7086600" cy="627063"/>
          </a:xfrm>
        </p:spPr>
        <p:txBody>
          <a:bodyPr>
            <a:normAutofit fontScale="90000"/>
          </a:bodyPr>
          <a:lstStyle/>
          <a:p>
            <a:pPr eaLnBrk="1" hangingPunct="1"/>
            <a:r>
              <a:rPr lang="en-US" altLang="en-US"/>
              <a:t>Non-Functional Requirements</a:t>
            </a:r>
          </a:p>
        </p:txBody>
      </p:sp>
      <p:sp>
        <p:nvSpPr>
          <p:cNvPr id="10245" name="Rectangle 3"/>
          <p:cNvSpPr>
            <a:spLocks noGrp="1" noChangeArrowheads="1"/>
          </p:cNvSpPr>
          <p:nvPr>
            <p:ph idx="1"/>
          </p:nvPr>
        </p:nvSpPr>
        <p:spPr>
          <a:xfrm>
            <a:off x="3352800" y="1981200"/>
            <a:ext cx="6934200" cy="4191000"/>
          </a:xfrm>
        </p:spPr>
        <p:txBody>
          <a:bodyPr>
            <a:normAutofit/>
          </a:bodyPr>
          <a:lstStyle/>
          <a:p>
            <a:pPr eaLnBrk="1" hangingPunct="1"/>
            <a:r>
              <a:rPr lang="en-US" altLang="en-US" sz="2000" dirty="0">
                <a:solidFill>
                  <a:schemeClr val="folHlink"/>
                </a:solidFill>
              </a:rPr>
              <a:t>Non-Functional </a:t>
            </a:r>
            <a:r>
              <a:rPr lang="en-US" altLang="en-US" sz="2000" dirty="0" err="1">
                <a:solidFill>
                  <a:schemeClr val="folHlink"/>
                </a:solidFill>
              </a:rPr>
              <a:t>Requirment</a:t>
            </a:r>
            <a:r>
              <a:rPr lang="en-US" altLang="en-US" sz="2000" dirty="0">
                <a:solidFill>
                  <a:schemeClr val="folHlink"/>
                </a:solidFill>
              </a:rPr>
              <a:t> (NFR) </a:t>
            </a:r>
            <a:r>
              <a:rPr lang="en-US" altLang="en-US" sz="2000" dirty="0"/>
              <a:t>– quality attribute, performance attribute, security attribute, or general system constraint. A two phase process is used to determine which NFR’s are compatible: </a:t>
            </a:r>
          </a:p>
          <a:p>
            <a:pPr lvl="1" eaLnBrk="1" hangingPunct="1"/>
            <a:r>
              <a:rPr lang="en-US" altLang="en-US" dirty="0"/>
              <a:t>The first phase is to create a matrix using each NFR as a column heading and the system SE guidelines a row labels</a:t>
            </a:r>
          </a:p>
          <a:p>
            <a:pPr lvl="1" eaLnBrk="1" hangingPunct="1"/>
            <a:r>
              <a:rPr lang="en-US" altLang="en-US" dirty="0"/>
              <a:t>The second phase is for the team to prioritize each NFR using a set of decision rules to decide which to implement by classifying each NFR and guideline pair as complementary, overlapping, conflicting, or independent</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1A5F3ED3-3469-4E38-BA5F-88E95D488F56}" type="slidenum">
              <a:rPr lang="en-US" altLang="en-US" sz="1000">
                <a:latin typeface="Helvetica" panose="020B0604020202020204" pitchFamily="34" charset="0"/>
              </a:rPr>
              <a:pPr/>
              <a:t>50</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412215650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r">
              <a:buNone/>
            </a:pPr>
            <a:endParaRPr lang="ar-EG" dirty="0"/>
          </a:p>
          <a:p>
            <a:pPr marL="0" indent="0" algn="r">
              <a:buNone/>
            </a:pPr>
            <a:r>
              <a:rPr lang="ar-EG" dirty="0"/>
              <a:t>مطلب غير وظيفي </a:t>
            </a:r>
            <a:r>
              <a:rPr lang="ar-EG" dirty="0" smtClean="0"/>
              <a:t>- </a:t>
            </a:r>
            <a:r>
              <a:rPr lang="ar-EG" dirty="0"/>
              <a:t>سمة الجودة أو سمة الأداء أو سمة الأمان أو تقييد النظام العام. يتم استخدام عملية </a:t>
            </a:r>
            <a:r>
              <a:rPr lang="ar-SA" dirty="0" smtClean="0"/>
              <a:t>ذات </a:t>
            </a:r>
            <a:r>
              <a:rPr lang="ar-EG" dirty="0" smtClean="0"/>
              <a:t>مرحلتين </a:t>
            </a:r>
            <a:r>
              <a:rPr lang="ar-EG" dirty="0"/>
              <a:t>لتحديد أي </a:t>
            </a:r>
            <a:r>
              <a:rPr lang="ar-SA" dirty="0" smtClean="0"/>
              <a:t>منهما</a:t>
            </a:r>
            <a:r>
              <a:rPr lang="ar-EG" dirty="0" smtClean="0"/>
              <a:t> </a:t>
            </a:r>
            <a:r>
              <a:rPr lang="ar-EG" dirty="0"/>
              <a:t>متوافقة:</a:t>
            </a:r>
          </a:p>
          <a:p>
            <a:pPr marL="0" indent="0" algn="r">
              <a:buNone/>
            </a:pPr>
            <a:r>
              <a:rPr lang="ar-EG" dirty="0"/>
              <a:t>المرحلة الأولى هي إنشاء مصفوفة باستخدام كل </a:t>
            </a:r>
            <a:r>
              <a:rPr lang="ar-SA" dirty="0" smtClean="0"/>
              <a:t>من هذه المتطلبات </a:t>
            </a:r>
            <a:r>
              <a:rPr lang="ar-EG" dirty="0" smtClean="0"/>
              <a:t> </a:t>
            </a:r>
            <a:r>
              <a:rPr lang="ar-EG" dirty="0"/>
              <a:t>كعنوان عمود ونظام </a:t>
            </a:r>
            <a:r>
              <a:rPr lang="ar-EG" dirty="0" smtClean="0"/>
              <a:t>سي</a:t>
            </a:r>
            <a:r>
              <a:rPr lang="ar-SA" dirty="0" smtClean="0"/>
              <a:t> اي </a:t>
            </a:r>
            <a:r>
              <a:rPr lang="ar-EG" dirty="0" smtClean="0"/>
              <a:t> </a:t>
            </a:r>
            <a:r>
              <a:rPr lang="ar-SA" dirty="0" smtClean="0"/>
              <a:t>ك</a:t>
            </a:r>
            <a:r>
              <a:rPr lang="ar-EG" dirty="0" smtClean="0"/>
              <a:t>إرشادات </a:t>
            </a:r>
            <a:r>
              <a:rPr lang="ar-SA" dirty="0" smtClean="0"/>
              <a:t>اسماء الصفوف .</a:t>
            </a:r>
            <a:endParaRPr lang="ar-EG" dirty="0"/>
          </a:p>
          <a:p>
            <a:pPr marL="0" indent="0" algn="r">
              <a:buNone/>
            </a:pPr>
            <a:r>
              <a:rPr lang="ar-EG" dirty="0"/>
              <a:t>أما المرحلة الثانية فتتمثل في إعطاء الفريق الأولوية لكل مؤشر من مؤشرات </a:t>
            </a:r>
            <a:r>
              <a:rPr lang="ar-EG" dirty="0" smtClean="0"/>
              <a:t>الانبعاثات</a:t>
            </a:r>
            <a:r>
              <a:rPr lang="ar-SA" dirty="0" smtClean="0"/>
              <a:t> </a:t>
            </a:r>
            <a:r>
              <a:rPr lang="ar-EG" dirty="0" smtClean="0"/>
              <a:t>باستخدام </a:t>
            </a:r>
            <a:r>
              <a:rPr lang="ar-EG" dirty="0"/>
              <a:t>مجموعة من قواعد القرار لتحديد ما يتم تنفيذه من خلال تصنيف كل مؤشر من مؤشرات التغذية </a:t>
            </a:r>
            <a:r>
              <a:rPr lang="ar-EG" dirty="0" smtClean="0"/>
              <a:t>وزوج </a:t>
            </a:r>
            <a:r>
              <a:rPr lang="ar-EG" dirty="0"/>
              <a:t>المبادئ التوجيهية على أنه مكمل أو متداخل أو متضارب </a:t>
            </a:r>
            <a:r>
              <a:rPr lang="ar-EG" dirty="0" smtClean="0"/>
              <a:t>أو مستقل</a:t>
            </a:r>
            <a:r>
              <a:rPr lang="ar-SA" dirty="0" smtClean="0"/>
              <a:t> .</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51</a:t>
            </a:fld>
            <a:endParaRPr lang="en-US" altLang="en-US">
              <a:solidFill>
                <a:srgbClr val="000000"/>
              </a:solidFill>
            </a:endParaRPr>
          </a:p>
        </p:txBody>
      </p:sp>
    </p:spTree>
    <p:extLst>
      <p:ext uri="{BB962C8B-B14F-4D97-AF65-F5344CB8AC3E}">
        <p14:creationId xmlns:p14="http://schemas.microsoft.com/office/powerpoint/2010/main" val="9757004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a:xfrm>
            <a:off x="2743201" y="1066800"/>
            <a:ext cx="3321051" cy="685800"/>
          </a:xfrm>
        </p:spPr>
        <p:txBody>
          <a:bodyPr>
            <a:normAutofit/>
          </a:bodyPr>
          <a:lstStyle/>
          <a:p>
            <a:pPr eaLnBrk="1" hangingPunct="1"/>
            <a:r>
              <a:rPr lang="en-US" altLang="en-US"/>
              <a:t>Use-Cases</a:t>
            </a:r>
          </a:p>
        </p:txBody>
      </p:sp>
      <p:sp>
        <p:nvSpPr>
          <p:cNvPr id="11269" name="Rectangle 3"/>
          <p:cNvSpPr>
            <a:spLocks noGrp="1" noChangeArrowheads="1"/>
          </p:cNvSpPr>
          <p:nvPr>
            <p:ph idx="1"/>
          </p:nvPr>
        </p:nvSpPr>
        <p:spPr>
          <a:xfrm>
            <a:off x="3352800" y="2003426"/>
            <a:ext cx="7010400" cy="4092575"/>
          </a:xfrm>
        </p:spPr>
        <p:txBody>
          <a:bodyPr/>
          <a:lstStyle/>
          <a:p>
            <a:pPr eaLnBrk="1" hangingPunct="1">
              <a:lnSpc>
                <a:spcPct val="90000"/>
              </a:lnSpc>
            </a:pPr>
            <a:r>
              <a:rPr lang="en-US" altLang="en-US" sz="1600" dirty="0"/>
              <a:t>A collection of user scenarios that describe the thread of usage of a system</a:t>
            </a:r>
          </a:p>
          <a:p>
            <a:pPr eaLnBrk="1" hangingPunct="1">
              <a:lnSpc>
                <a:spcPct val="90000"/>
              </a:lnSpc>
            </a:pPr>
            <a:r>
              <a:rPr lang="en-US" altLang="en-US" sz="1600" dirty="0"/>
              <a:t>Each scenario is described from the point-of-view of an “actor”—a person or device that interacts with the software in some way</a:t>
            </a:r>
          </a:p>
          <a:p>
            <a:pPr eaLnBrk="1" hangingPunct="1">
              <a:lnSpc>
                <a:spcPct val="90000"/>
              </a:lnSpc>
            </a:pPr>
            <a:r>
              <a:rPr lang="en-US" altLang="en-US" sz="1600" dirty="0"/>
              <a:t>Each scenario answers the following questions:</a:t>
            </a:r>
          </a:p>
          <a:p>
            <a:pPr lvl="1" eaLnBrk="1" hangingPunct="1">
              <a:lnSpc>
                <a:spcPct val="90000"/>
              </a:lnSpc>
              <a:spcBef>
                <a:spcPts val="300"/>
              </a:spcBef>
            </a:pPr>
            <a:r>
              <a:rPr lang="en-US" altLang="en-US" sz="1400" dirty="0">
                <a:solidFill>
                  <a:schemeClr val="folHlink"/>
                </a:solidFill>
              </a:rPr>
              <a:t>Who is the primary actor, the secondary actor (s)?</a:t>
            </a:r>
          </a:p>
          <a:p>
            <a:pPr lvl="1" eaLnBrk="1" hangingPunct="1">
              <a:lnSpc>
                <a:spcPct val="90000"/>
              </a:lnSpc>
            </a:pPr>
            <a:r>
              <a:rPr lang="en-US" altLang="en-US" sz="1400" dirty="0">
                <a:solidFill>
                  <a:schemeClr val="folHlink"/>
                </a:solidFill>
              </a:rPr>
              <a:t>What are the actor’s goals?</a:t>
            </a:r>
          </a:p>
          <a:p>
            <a:pPr lvl="1" eaLnBrk="1" hangingPunct="1">
              <a:lnSpc>
                <a:spcPct val="90000"/>
              </a:lnSpc>
            </a:pPr>
            <a:r>
              <a:rPr lang="en-US" altLang="en-US" sz="1400" dirty="0">
                <a:solidFill>
                  <a:schemeClr val="folHlink"/>
                </a:solidFill>
              </a:rPr>
              <a:t>What preconditions should exist before the story begins?</a:t>
            </a:r>
          </a:p>
          <a:p>
            <a:pPr lvl="1" eaLnBrk="1" hangingPunct="1">
              <a:lnSpc>
                <a:spcPct val="90000"/>
              </a:lnSpc>
            </a:pPr>
            <a:r>
              <a:rPr lang="en-US" altLang="en-US" sz="1400" dirty="0">
                <a:solidFill>
                  <a:schemeClr val="folHlink"/>
                </a:solidFill>
              </a:rPr>
              <a:t>What main tasks or functions are performed by the actor?</a:t>
            </a:r>
          </a:p>
          <a:p>
            <a:pPr lvl="1" eaLnBrk="1" hangingPunct="1">
              <a:lnSpc>
                <a:spcPct val="90000"/>
              </a:lnSpc>
            </a:pPr>
            <a:r>
              <a:rPr lang="en-US" altLang="en-US" sz="1400" dirty="0">
                <a:solidFill>
                  <a:schemeClr val="folHlink"/>
                </a:solidFill>
              </a:rPr>
              <a:t>What extensions might be considered as the story is described?</a:t>
            </a:r>
          </a:p>
          <a:p>
            <a:pPr lvl="1" eaLnBrk="1" hangingPunct="1">
              <a:lnSpc>
                <a:spcPct val="90000"/>
              </a:lnSpc>
            </a:pPr>
            <a:r>
              <a:rPr lang="en-US" altLang="en-US" sz="1400" dirty="0">
                <a:solidFill>
                  <a:schemeClr val="folHlink"/>
                </a:solidFill>
              </a:rPr>
              <a:t>What variations in the actor’s interaction are possible?</a:t>
            </a:r>
          </a:p>
          <a:p>
            <a:pPr lvl="1" eaLnBrk="1" hangingPunct="1">
              <a:lnSpc>
                <a:spcPct val="90000"/>
              </a:lnSpc>
            </a:pPr>
            <a:r>
              <a:rPr lang="en-US" altLang="en-US" sz="1400" dirty="0">
                <a:solidFill>
                  <a:schemeClr val="folHlink"/>
                </a:solidFill>
              </a:rPr>
              <a:t>What system information will the actor acquire, produce, or change?</a:t>
            </a:r>
          </a:p>
          <a:p>
            <a:pPr lvl="1" eaLnBrk="1" hangingPunct="1">
              <a:lnSpc>
                <a:spcPct val="90000"/>
              </a:lnSpc>
            </a:pPr>
            <a:r>
              <a:rPr lang="en-US" altLang="en-US" sz="1400" dirty="0">
                <a:solidFill>
                  <a:schemeClr val="folHlink"/>
                </a:solidFill>
              </a:rPr>
              <a:t>Will the actor have to inform the system about changes in the external environment?</a:t>
            </a:r>
          </a:p>
          <a:p>
            <a:pPr lvl="1" eaLnBrk="1" hangingPunct="1">
              <a:lnSpc>
                <a:spcPct val="90000"/>
              </a:lnSpc>
            </a:pPr>
            <a:r>
              <a:rPr lang="en-US" altLang="en-US" sz="1400" dirty="0">
                <a:solidFill>
                  <a:schemeClr val="folHlink"/>
                </a:solidFill>
              </a:rPr>
              <a:t>What information does the actor desire from the system?</a:t>
            </a:r>
          </a:p>
          <a:p>
            <a:pPr lvl="1" eaLnBrk="1" hangingPunct="1">
              <a:lnSpc>
                <a:spcPct val="90000"/>
              </a:lnSpc>
            </a:pPr>
            <a:r>
              <a:rPr lang="en-US" altLang="en-US" sz="1400" dirty="0">
                <a:solidFill>
                  <a:schemeClr val="folHlink"/>
                </a:solidFill>
              </a:rPr>
              <a:t>Does the actor wish to be informed about unexpected changes?</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02248A8-9261-4FF3-B7A3-84DB9A442F25}" type="slidenum">
              <a:rPr lang="en-US" altLang="en-US" sz="1000">
                <a:latin typeface="Helvetica" panose="020B0604020202020204" pitchFamily="34" charset="0"/>
              </a:rPr>
              <a:pPr/>
              <a:t>52</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13264973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438400" y="1905000"/>
            <a:ext cx="9245600" cy="4379686"/>
          </a:xfrm>
        </p:spPr>
        <p:txBody>
          <a:bodyPr>
            <a:normAutofit fontScale="92500" lnSpcReduction="20000"/>
          </a:bodyPr>
          <a:lstStyle/>
          <a:p>
            <a:pPr marL="0" indent="0" algn="r">
              <a:buNone/>
            </a:pPr>
            <a:r>
              <a:rPr lang="ar-EG" sz="1800" b="1" dirty="0" smtClean="0"/>
              <a:t>مجموعة </a:t>
            </a:r>
            <a:r>
              <a:rPr lang="ar-EG" sz="1800" b="1" dirty="0"/>
              <a:t>من سيناريوهات المستخدم التي تصف مؤشر استخدام النظام</a:t>
            </a:r>
          </a:p>
          <a:p>
            <a:pPr marL="0" indent="0" algn="r">
              <a:buNone/>
            </a:pPr>
            <a:r>
              <a:rPr lang="ar-EG" sz="1800" b="1" dirty="0"/>
              <a:t>يتم وصف كل سيناريو من وجهة نظر "الفاعل" - الشخص أو الجهاز الذي يتفاعل مع البرنامج بطريقة أو بأخرى</a:t>
            </a:r>
          </a:p>
          <a:p>
            <a:pPr marL="0" indent="0" algn="r">
              <a:buNone/>
            </a:pPr>
            <a:r>
              <a:rPr lang="ar-EG" sz="1800" b="1" dirty="0"/>
              <a:t>يجيب كل سيناريو على الأسئلة التالية:</a:t>
            </a:r>
          </a:p>
          <a:p>
            <a:pPr marL="0" indent="0" algn="r">
              <a:buNone/>
            </a:pPr>
            <a:r>
              <a:rPr lang="ar-EG" sz="1800" b="1" dirty="0"/>
              <a:t>من هو الممثل الأساسي، الممثل (الممثلين) الثانوي؟</a:t>
            </a:r>
          </a:p>
          <a:p>
            <a:pPr marL="0" indent="0" algn="r">
              <a:buNone/>
            </a:pPr>
            <a:r>
              <a:rPr lang="ar-EG" sz="1800" b="1" dirty="0"/>
              <a:t>ما هي أهداف الفاعل؟</a:t>
            </a:r>
          </a:p>
          <a:p>
            <a:pPr marL="0" indent="0" algn="r">
              <a:buNone/>
            </a:pPr>
            <a:r>
              <a:rPr lang="ar-EG" sz="1800" b="1" dirty="0"/>
              <a:t>ما هي الشروط المسبقة التي يجب أن تكون موجودة قبل بدء القصة؟</a:t>
            </a:r>
          </a:p>
          <a:p>
            <a:pPr marL="0" indent="0" algn="r">
              <a:buNone/>
            </a:pPr>
            <a:r>
              <a:rPr lang="ar-EG" sz="1800" b="1" dirty="0"/>
              <a:t>ما المهام الرئيسية أو المهام التي يقوم بها الممثل؟</a:t>
            </a:r>
          </a:p>
          <a:p>
            <a:pPr marL="0" indent="0" algn="r">
              <a:buNone/>
            </a:pPr>
            <a:r>
              <a:rPr lang="ar-EG" sz="1800" b="1" dirty="0"/>
              <a:t>ما هي الإضافات التي يمكن اعتبارها موصوفة بالقصة؟</a:t>
            </a:r>
          </a:p>
          <a:p>
            <a:pPr marL="0" indent="0" algn="r">
              <a:buNone/>
            </a:pPr>
            <a:r>
              <a:rPr lang="ar-EG" sz="1800" b="1" dirty="0"/>
              <a:t>ما هي الاختلافات في تفاعل الفاعل؟</a:t>
            </a:r>
          </a:p>
          <a:p>
            <a:pPr marL="0" indent="0" algn="r">
              <a:buNone/>
            </a:pPr>
            <a:r>
              <a:rPr lang="ar-EG" sz="1800" b="1" dirty="0"/>
              <a:t>ما هي معلومات النظام التي يكتسبها الفاعل أو ينتجها أو يتغيرها؟</a:t>
            </a:r>
          </a:p>
          <a:p>
            <a:pPr marL="0" indent="0" algn="r">
              <a:buNone/>
            </a:pPr>
            <a:r>
              <a:rPr lang="ar-EG" sz="1800" b="1" dirty="0"/>
              <a:t>هل يتعين على الفاعل إبلاغ النظام بالتغييرات في البيئة الخارجية؟</a:t>
            </a:r>
          </a:p>
          <a:p>
            <a:pPr marL="0" indent="0" algn="r">
              <a:buNone/>
            </a:pPr>
            <a:r>
              <a:rPr lang="ar-EG" sz="1800" b="1" dirty="0"/>
              <a:t>ما هي المعلومات التي يرغب بها الممثل من النظام؟</a:t>
            </a:r>
          </a:p>
          <a:p>
            <a:pPr marL="0" indent="0" algn="r">
              <a:buNone/>
            </a:pPr>
            <a:r>
              <a:rPr lang="ar-EG" sz="1800" b="1" dirty="0"/>
              <a:t>هل يرغب الممثل في أن يكون على علم بالتغييرات غير المتوقعة؟</a:t>
            </a:r>
            <a:endParaRPr lang="en-US" sz="1800" b="1"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53</a:t>
            </a:fld>
            <a:endParaRPr lang="en-US" altLang="en-US">
              <a:solidFill>
                <a:srgbClr val="000000"/>
              </a:solidFill>
            </a:endParaRPr>
          </a:p>
        </p:txBody>
      </p:sp>
    </p:spTree>
    <p:extLst>
      <p:ext uri="{BB962C8B-B14F-4D97-AF65-F5344CB8AC3E}">
        <p14:creationId xmlns:p14="http://schemas.microsoft.com/office/powerpoint/2010/main" val="7163127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2"/>
          <p:cNvSpPr>
            <a:spLocks noGrp="1" noChangeArrowheads="1"/>
          </p:cNvSpPr>
          <p:nvPr>
            <p:ph type="title"/>
          </p:nvPr>
        </p:nvSpPr>
        <p:spPr>
          <a:xfrm>
            <a:off x="2743201" y="1143005"/>
            <a:ext cx="6267451" cy="633413"/>
          </a:xfrm>
        </p:spPr>
        <p:txBody>
          <a:bodyPr>
            <a:normAutofit fontScale="90000"/>
          </a:bodyPr>
          <a:lstStyle/>
          <a:p>
            <a:pPr eaLnBrk="1" hangingPunct="1"/>
            <a:r>
              <a:rPr lang="en-US" altLang="en-US" dirty="0"/>
              <a:t>Requirements Monitoring</a:t>
            </a:r>
          </a:p>
        </p:txBody>
      </p:sp>
      <p:sp>
        <p:nvSpPr>
          <p:cNvPr id="19461" name="Rectangle 3"/>
          <p:cNvSpPr>
            <a:spLocks noGrp="1" noChangeArrowheads="1"/>
          </p:cNvSpPr>
          <p:nvPr>
            <p:ph idx="1"/>
          </p:nvPr>
        </p:nvSpPr>
        <p:spPr/>
        <p:txBody>
          <a:bodyPr>
            <a:normAutofit/>
          </a:bodyPr>
          <a:lstStyle/>
          <a:p>
            <a:pPr eaLnBrk="1" hangingPunct="1">
              <a:buFont typeface="Wingdings" panose="05000000000000000000" pitchFamily="2" charset="2"/>
              <a:buNone/>
            </a:pPr>
            <a:r>
              <a:rPr lang="en-US" altLang="en-US" dirty="0"/>
              <a:t>Especially </a:t>
            </a:r>
            <a:r>
              <a:rPr lang="en-US" altLang="en-US" dirty="0" err="1"/>
              <a:t>needes</a:t>
            </a:r>
            <a:r>
              <a:rPr lang="en-US" altLang="en-US" dirty="0"/>
              <a:t> in incremental development</a:t>
            </a:r>
          </a:p>
          <a:p>
            <a:pPr lvl="1" eaLnBrk="1" hangingPunct="1"/>
            <a:r>
              <a:rPr lang="en-US" altLang="en-US" i="1" dirty="0">
                <a:solidFill>
                  <a:schemeClr val="folHlink"/>
                </a:solidFill>
              </a:rPr>
              <a:t>Distributed debugging </a:t>
            </a:r>
            <a:r>
              <a:rPr lang="en-US" altLang="en-US" dirty="0"/>
              <a:t>– uncovers errors and determines their cause.</a:t>
            </a:r>
          </a:p>
          <a:p>
            <a:pPr lvl="1" eaLnBrk="1" hangingPunct="1"/>
            <a:r>
              <a:rPr lang="en-US" altLang="en-US" i="1" dirty="0">
                <a:solidFill>
                  <a:schemeClr val="folHlink"/>
                </a:solidFill>
              </a:rPr>
              <a:t>Run-time verification </a:t>
            </a:r>
            <a:r>
              <a:rPr lang="en-US" altLang="en-US" dirty="0"/>
              <a:t>– determines whether software matches its specification.</a:t>
            </a:r>
            <a:endParaRPr lang="en-US" altLang="en-US" i="1" dirty="0"/>
          </a:p>
          <a:p>
            <a:pPr lvl="1" eaLnBrk="1" hangingPunct="1"/>
            <a:r>
              <a:rPr lang="en-US" altLang="en-US" i="1" dirty="0">
                <a:solidFill>
                  <a:schemeClr val="folHlink"/>
                </a:solidFill>
              </a:rPr>
              <a:t>Run-time validation </a:t>
            </a:r>
            <a:r>
              <a:rPr lang="en-US" altLang="en-US" dirty="0"/>
              <a:t>– assesses whether evolving software meets user goals.</a:t>
            </a:r>
            <a:endParaRPr lang="en-US" altLang="en-US" i="1" dirty="0"/>
          </a:p>
          <a:p>
            <a:pPr lvl="1" eaLnBrk="1" hangingPunct="1"/>
            <a:r>
              <a:rPr lang="en-US" altLang="en-US" i="1" dirty="0">
                <a:solidFill>
                  <a:schemeClr val="folHlink"/>
                </a:solidFill>
              </a:rPr>
              <a:t>Business activity monitoring </a:t>
            </a:r>
            <a:r>
              <a:rPr lang="en-US" altLang="en-US" dirty="0"/>
              <a:t>– evaluates whether a system satisfies business goals.</a:t>
            </a:r>
            <a:endParaRPr lang="en-US" altLang="en-US" i="1" dirty="0"/>
          </a:p>
          <a:p>
            <a:pPr lvl="1" eaLnBrk="1" hangingPunct="1"/>
            <a:r>
              <a:rPr lang="en-US" altLang="en-US" i="1" dirty="0">
                <a:solidFill>
                  <a:schemeClr val="folHlink"/>
                </a:solidFill>
              </a:rPr>
              <a:t>Evolution and </a:t>
            </a:r>
            <a:r>
              <a:rPr lang="en-US" altLang="en-US" i="1" dirty="0" err="1">
                <a:solidFill>
                  <a:schemeClr val="folHlink"/>
                </a:solidFill>
              </a:rPr>
              <a:t>codesign</a:t>
            </a:r>
            <a:r>
              <a:rPr lang="en-US" altLang="en-US" i="1" dirty="0">
                <a:solidFill>
                  <a:schemeClr val="folHlink"/>
                </a:solidFill>
              </a:rPr>
              <a:t> </a:t>
            </a:r>
            <a:r>
              <a:rPr lang="en-US" altLang="en-US" dirty="0"/>
              <a:t>– provides information to stakeholders as the system evolves.</a:t>
            </a:r>
            <a:endParaRPr lang="en-US" altLang="en-US" i="1" dirty="0"/>
          </a:p>
          <a:p>
            <a:pPr eaLnBrk="1" hangingPunct="1"/>
            <a:endParaRPr lang="en-US" altLang="en-US" i="1" dirty="0"/>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8FEDABC-09FB-44A4-BD5D-C178BB995443}" type="slidenum">
              <a:rPr lang="en-US" altLang="en-US" sz="1000">
                <a:latin typeface="Helvetica" panose="020B0604020202020204" pitchFamily="34" charset="0"/>
              </a:rPr>
              <a:pPr/>
              <a:t>54</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264473520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مراقبة المتطلبات </a:t>
            </a:r>
            <a:endParaRPr lang="en-US" dirty="0"/>
          </a:p>
        </p:txBody>
      </p:sp>
      <p:sp>
        <p:nvSpPr>
          <p:cNvPr id="3" name="Content Placeholder 2"/>
          <p:cNvSpPr>
            <a:spLocks noGrp="1"/>
          </p:cNvSpPr>
          <p:nvPr>
            <p:ph idx="1"/>
          </p:nvPr>
        </p:nvSpPr>
        <p:spPr/>
        <p:txBody>
          <a:bodyPr/>
          <a:lstStyle/>
          <a:p>
            <a:pPr marL="0" indent="0" algn="r">
              <a:buNone/>
            </a:pPr>
            <a:endParaRPr lang="ar-EG" dirty="0"/>
          </a:p>
          <a:p>
            <a:pPr marL="0" indent="0" algn="r">
              <a:buNone/>
            </a:pPr>
            <a:r>
              <a:rPr lang="ar-SA" dirty="0" smtClean="0"/>
              <a:t>نحتاجه </a:t>
            </a:r>
            <a:r>
              <a:rPr lang="ar-EG" dirty="0" smtClean="0"/>
              <a:t> </a:t>
            </a:r>
            <a:r>
              <a:rPr lang="ar-EG" dirty="0"/>
              <a:t>خصوصا في التنمية الإضافية</a:t>
            </a:r>
          </a:p>
          <a:p>
            <a:pPr marL="0" indent="0" algn="r">
              <a:buNone/>
            </a:pPr>
            <a:r>
              <a:rPr lang="ar-EG" dirty="0"/>
              <a:t>تصحيح </a:t>
            </a:r>
            <a:r>
              <a:rPr lang="ar-EG" dirty="0" smtClean="0"/>
              <a:t>ال</a:t>
            </a:r>
            <a:r>
              <a:rPr lang="ar-SA" dirty="0" smtClean="0"/>
              <a:t>توزيع</a:t>
            </a:r>
            <a:r>
              <a:rPr lang="ar-EG" dirty="0" smtClean="0"/>
              <a:t> </a:t>
            </a:r>
            <a:r>
              <a:rPr lang="ar-EG" dirty="0"/>
              <a:t>- يكشف الأخطاء ويحدد سببها.</a:t>
            </a:r>
          </a:p>
          <a:p>
            <a:pPr marL="0" indent="0" algn="r">
              <a:buNone/>
            </a:pPr>
            <a:r>
              <a:rPr lang="ar-EG" dirty="0"/>
              <a:t>التحقق من وقت التشغيل - يحدد ما إذا كانت البرامج تطابق مواصفاتها أم لا.</a:t>
            </a:r>
          </a:p>
          <a:p>
            <a:pPr marL="0" indent="0" algn="r">
              <a:buNone/>
            </a:pPr>
            <a:r>
              <a:rPr lang="ar-EG" dirty="0"/>
              <a:t>التحقق من وقت التشغيل - تقييم ما إذا كان تطوير البرامج يلبي أهداف المستخدمين.</a:t>
            </a:r>
          </a:p>
          <a:p>
            <a:pPr marL="0" indent="0" algn="r">
              <a:buNone/>
            </a:pPr>
            <a:r>
              <a:rPr lang="ar-EG" dirty="0"/>
              <a:t>رصد النشاط التجاري - يقيم ما إذا كان النظام يلبي أهداف العمل.</a:t>
            </a:r>
          </a:p>
          <a:p>
            <a:pPr marL="0" indent="0" algn="r">
              <a:buNone/>
            </a:pPr>
            <a:r>
              <a:rPr lang="ar-SA" dirty="0" smtClean="0"/>
              <a:t>التطوير والتصميم</a:t>
            </a:r>
            <a:r>
              <a:rPr lang="ar-EG" dirty="0" smtClean="0"/>
              <a:t> </a:t>
            </a:r>
            <a:r>
              <a:rPr lang="ar-EG" dirty="0"/>
              <a:t>- يوفر المعلومات لأصحاب المصلحة مع تطور النظام.</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55</a:t>
            </a:fld>
            <a:endParaRPr lang="en-US" altLang="en-US">
              <a:solidFill>
                <a:srgbClr val="000000"/>
              </a:solidFill>
            </a:endParaRPr>
          </a:p>
        </p:txBody>
      </p:sp>
    </p:spTree>
    <p:extLst>
      <p:ext uri="{BB962C8B-B14F-4D97-AF65-F5344CB8AC3E}">
        <p14:creationId xmlns:p14="http://schemas.microsoft.com/office/powerpoint/2010/main" val="57048857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2"/>
          <p:cNvSpPr>
            <a:spLocks noGrp="1" noChangeArrowheads="1"/>
          </p:cNvSpPr>
          <p:nvPr>
            <p:ph type="title"/>
          </p:nvPr>
        </p:nvSpPr>
        <p:spPr>
          <a:xfrm>
            <a:off x="2743201" y="1143005"/>
            <a:ext cx="5313363" cy="633413"/>
          </a:xfrm>
        </p:spPr>
        <p:txBody>
          <a:bodyPr>
            <a:normAutofit fontScale="90000"/>
          </a:bodyPr>
          <a:lstStyle/>
          <a:p>
            <a:pPr eaLnBrk="1" hangingPunct="1"/>
            <a:r>
              <a:rPr lang="en-US" altLang="en-US"/>
              <a:t>Rules of Thumb</a:t>
            </a:r>
          </a:p>
        </p:txBody>
      </p:sp>
      <p:sp>
        <p:nvSpPr>
          <p:cNvPr id="8197" name="Rectangle 3"/>
          <p:cNvSpPr>
            <a:spLocks noGrp="1" noChangeArrowheads="1"/>
          </p:cNvSpPr>
          <p:nvPr>
            <p:ph idx="1"/>
          </p:nvPr>
        </p:nvSpPr>
        <p:spPr>
          <a:xfrm>
            <a:off x="3429000" y="1828800"/>
            <a:ext cx="6705600" cy="3657600"/>
          </a:xfrm>
        </p:spPr>
        <p:txBody>
          <a:bodyPr>
            <a:normAutofit lnSpcReduction="10000"/>
          </a:bodyPr>
          <a:lstStyle/>
          <a:p>
            <a:pPr eaLnBrk="1" hangingPunct="1">
              <a:lnSpc>
                <a:spcPct val="90000"/>
              </a:lnSpc>
              <a:spcBef>
                <a:spcPts val="300"/>
              </a:spcBef>
            </a:pPr>
            <a:r>
              <a:rPr lang="en-US" altLang="en-US" sz="1800" dirty="0"/>
              <a:t>The model should focus on requirements that are visible within the problem or business domain. The level of abstraction should be relatively high. </a:t>
            </a:r>
            <a:endParaRPr lang="en-US" altLang="en-US" sz="1800" dirty="0">
              <a:cs typeface="Times" panose="02020603050405020304" pitchFamily="18" charset="0"/>
              <a:sym typeface="Symbol" panose="05050102010706020507" pitchFamily="18" charset="2"/>
            </a:endParaRPr>
          </a:p>
          <a:p>
            <a:pPr eaLnBrk="1" hangingPunct="1">
              <a:lnSpc>
                <a:spcPct val="90000"/>
              </a:lnSpc>
              <a:spcBef>
                <a:spcPts val="300"/>
              </a:spcBef>
            </a:pPr>
            <a:r>
              <a:rPr lang="en-US" altLang="en-US" sz="1800" dirty="0"/>
              <a:t>Each element of the analysis model should add to an overall understanding of software requirements and provide insight into the information domain, function and behavior of the system.</a:t>
            </a:r>
          </a:p>
          <a:p>
            <a:pPr eaLnBrk="1" hangingPunct="1">
              <a:lnSpc>
                <a:spcPct val="90000"/>
              </a:lnSpc>
            </a:pPr>
            <a:r>
              <a:rPr lang="en-US" altLang="en-US" sz="1800" dirty="0"/>
              <a:t>Delay consideration of infrastructure and other non-functional models until design. </a:t>
            </a:r>
          </a:p>
          <a:p>
            <a:pPr eaLnBrk="1" hangingPunct="1">
              <a:lnSpc>
                <a:spcPct val="90000"/>
              </a:lnSpc>
            </a:pPr>
            <a:r>
              <a:rPr lang="en-US" altLang="en-US" sz="1800" dirty="0"/>
              <a:t>Minimize coupling throughout the system. </a:t>
            </a:r>
          </a:p>
          <a:p>
            <a:pPr eaLnBrk="1" hangingPunct="1">
              <a:lnSpc>
                <a:spcPct val="90000"/>
              </a:lnSpc>
            </a:pPr>
            <a:r>
              <a:rPr lang="en-US" altLang="en-US" sz="1800" dirty="0"/>
              <a:t>Be certain that the analysis model provides value to all stakeholders. </a:t>
            </a:r>
          </a:p>
          <a:p>
            <a:pPr eaLnBrk="1" hangingPunct="1">
              <a:lnSpc>
                <a:spcPct val="90000"/>
              </a:lnSpc>
            </a:pPr>
            <a:r>
              <a:rPr lang="en-US" altLang="en-US" sz="1800" dirty="0"/>
              <a:t>Keep the model as simple as it can be. </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9BC1EC2-1ECF-4021-8B36-03FC27DD1147}" type="slidenum">
              <a:rPr lang="en-US" altLang="en-US" sz="1000">
                <a:latin typeface="Helvetica" panose="020B0604020202020204" pitchFamily="34" charset="0"/>
              </a:rPr>
              <a:pPr/>
              <a:t>56</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24006439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r">
              <a:buNone/>
            </a:pPr>
            <a:endParaRPr lang="ar-EG" dirty="0"/>
          </a:p>
          <a:p>
            <a:pPr marL="0" indent="0" algn="r">
              <a:buNone/>
            </a:pPr>
            <a:r>
              <a:rPr lang="ar-EG" dirty="0"/>
              <a:t>يجب أن يركز النموذج على المتطلبات المرئية في نطاق المشكلة أو نطاق العمل. وينبغي أن يكون مستوى التجريد مرتفعا نسبيا.</a:t>
            </a:r>
          </a:p>
          <a:p>
            <a:pPr marL="0" indent="0" algn="r">
              <a:buNone/>
            </a:pPr>
            <a:r>
              <a:rPr lang="ar-EG" dirty="0"/>
              <a:t>وينبغي أن يضيف كل عنصر من عناصر نموذج </a:t>
            </a:r>
            <a:r>
              <a:rPr lang="ar-EG" dirty="0" smtClean="0"/>
              <a:t>التحليل </a:t>
            </a:r>
            <a:r>
              <a:rPr lang="ar-EG" dirty="0"/>
              <a:t>فهم شامل لمتطلبات البرامجيات وأن يقدم نظرة ثاقبة إلى مجال المعلومات ووظائفها وسلوكها.</a:t>
            </a:r>
          </a:p>
          <a:p>
            <a:pPr marL="0" indent="0" algn="r">
              <a:buNone/>
            </a:pPr>
            <a:r>
              <a:rPr lang="ar-EG" dirty="0"/>
              <a:t>تأخير النظر في البنية التحتية وغيرها من النماذج غير الوظيفية حتى التصميم.</a:t>
            </a:r>
          </a:p>
          <a:p>
            <a:pPr marL="0" indent="0" algn="r">
              <a:buNone/>
            </a:pPr>
            <a:r>
              <a:rPr lang="ar-EG" dirty="0"/>
              <a:t>التقليل من </a:t>
            </a:r>
            <a:r>
              <a:rPr lang="ar-SA" dirty="0" smtClean="0"/>
              <a:t>ال</a:t>
            </a:r>
            <a:r>
              <a:rPr lang="ar-EG" dirty="0" smtClean="0"/>
              <a:t>اقتران </a:t>
            </a:r>
            <a:r>
              <a:rPr lang="ar-EG" dirty="0"/>
              <a:t>في جميع أنحاء النظام.</a:t>
            </a:r>
          </a:p>
          <a:p>
            <a:pPr marL="0" indent="0" algn="r">
              <a:buNone/>
            </a:pPr>
            <a:r>
              <a:rPr lang="ar-EG" dirty="0"/>
              <a:t>كن على يقين من أن نموذج التحليل يوفر قيمة لجميع أصحاب المصلحة.</a:t>
            </a:r>
          </a:p>
          <a:p>
            <a:pPr marL="0" indent="0" algn="r">
              <a:buNone/>
            </a:pPr>
            <a:r>
              <a:rPr lang="ar-EG" dirty="0"/>
              <a:t>الحفاظ على نموذج بسيط كما يمكن أن يكون.</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57</a:t>
            </a:fld>
            <a:endParaRPr lang="en-US" altLang="en-US">
              <a:solidFill>
                <a:srgbClr val="000000"/>
              </a:solidFill>
            </a:endParaRPr>
          </a:p>
        </p:txBody>
      </p:sp>
    </p:spTree>
    <p:extLst>
      <p:ext uri="{BB962C8B-B14F-4D97-AF65-F5344CB8AC3E}">
        <p14:creationId xmlns:p14="http://schemas.microsoft.com/office/powerpoint/2010/main" val="269140569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2"/>
          <p:cNvSpPr>
            <a:spLocks noGrp="1" noChangeArrowheads="1"/>
          </p:cNvSpPr>
          <p:nvPr>
            <p:ph type="title"/>
          </p:nvPr>
        </p:nvSpPr>
        <p:spPr>
          <a:xfrm>
            <a:off x="2667000" y="1143005"/>
            <a:ext cx="6705600" cy="633413"/>
          </a:xfrm>
        </p:spPr>
        <p:txBody>
          <a:bodyPr>
            <a:normAutofit fontScale="90000"/>
          </a:bodyPr>
          <a:lstStyle/>
          <a:p>
            <a:pPr eaLnBrk="1" hangingPunct="1"/>
            <a:r>
              <a:rPr lang="en-US" altLang="en-US"/>
              <a:t>What to Write About?</a:t>
            </a:r>
          </a:p>
        </p:txBody>
      </p:sp>
      <p:sp>
        <p:nvSpPr>
          <p:cNvPr id="12293" name="Rectangle 3"/>
          <p:cNvSpPr>
            <a:spLocks noGrp="1" noChangeArrowheads="1"/>
          </p:cNvSpPr>
          <p:nvPr>
            <p:ph idx="1"/>
          </p:nvPr>
        </p:nvSpPr>
        <p:spPr/>
        <p:txBody>
          <a:bodyPr/>
          <a:lstStyle/>
          <a:p>
            <a:pPr eaLnBrk="1" hangingPunct="1">
              <a:lnSpc>
                <a:spcPct val="90000"/>
              </a:lnSpc>
              <a:spcBef>
                <a:spcPts val="600"/>
              </a:spcBef>
            </a:pPr>
            <a:r>
              <a:rPr lang="en-US" altLang="en-US" sz="2000" dirty="0">
                <a:solidFill>
                  <a:schemeClr val="folHlink"/>
                </a:solidFill>
                <a:latin typeface="Arial" panose="020B0604020202020204" pitchFamily="34" charset="0"/>
              </a:rPr>
              <a:t>Inception and elicitation</a:t>
            </a:r>
            <a:r>
              <a:rPr lang="en-US" altLang="en-US" sz="2000" dirty="0">
                <a:latin typeface="Arial" panose="020B0604020202020204" pitchFamily="34" charset="0"/>
              </a:rPr>
              <a:t>—provide you with the information you’ll need to begin writing use cases. </a:t>
            </a:r>
          </a:p>
          <a:p>
            <a:pPr eaLnBrk="1" hangingPunct="1">
              <a:lnSpc>
                <a:spcPct val="90000"/>
              </a:lnSpc>
              <a:spcBef>
                <a:spcPts val="600"/>
              </a:spcBef>
            </a:pPr>
            <a:r>
              <a:rPr lang="en-US" altLang="en-US" sz="2000" dirty="0">
                <a:solidFill>
                  <a:schemeClr val="folHlink"/>
                </a:solidFill>
                <a:latin typeface="Arial" panose="020B0604020202020204" pitchFamily="34" charset="0"/>
              </a:rPr>
              <a:t>Requirements gathering meetings, QFD, and other requirements engineering mechanisms</a:t>
            </a:r>
            <a:r>
              <a:rPr lang="en-US" altLang="en-US" sz="2000" dirty="0">
                <a:latin typeface="Arial" panose="020B0604020202020204" pitchFamily="34" charset="0"/>
              </a:rPr>
              <a:t> are used to </a:t>
            </a:r>
          </a:p>
          <a:p>
            <a:pPr lvl="1" eaLnBrk="1" hangingPunct="1">
              <a:lnSpc>
                <a:spcPct val="90000"/>
              </a:lnSpc>
              <a:spcBef>
                <a:spcPts val="600"/>
              </a:spcBef>
            </a:pPr>
            <a:r>
              <a:rPr lang="en-US" altLang="en-US" sz="1800" dirty="0">
                <a:latin typeface="Arial" panose="020B0604020202020204" pitchFamily="34" charset="0"/>
              </a:rPr>
              <a:t>identify stakeholders</a:t>
            </a:r>
          </a:p>
          <a:p>
            <a:pPr lvl="1" eaLnBrk="1" hangingPunct="1">
              <a:lnSpc>
                <a:spcPct val="90000"/>
              </a:lnSpc>
              <a:spcBef>
                <a:spcPts val="600"/>
              </a:spcBef>
            </a:pPr>
            <a:r>
              <a:rPr lang="en-US" altLang="en-US" sz="1800" dirty="0">
                <a:latin typeface="Arial" panose="020B0604020202020204" pitchFamily="34" charset="0"/>
              </a:rPr>
              <a:t>define the scope of the problem</a:t>
            </a:r>
          </a:p>
          <a:p>
            <a:pPr lvl="1" eaLnBrk="1" hangingPunct="1">
              <a:lnSpc>
                <a:spcPct val="90000"/>
              </a:lnSpc>
              <a:spcBef>
                <a:spcPts val="600"/>
              </a:spcBef>
            </a:pPr>
            <a:r>
              <a:rPr lang="en-US" altLang="en-US" sz="1800" dirty="0">
                <a:latin typeface="Arial" panose="020B0604020202020204" pitchFamily="34" charset="0"/>
              </a:rPr>
              <a:t>specify overall operational goals</a:t>
            </a:r>
          </a:p>
          <a:p>
            <a:pPr lvl="1" eaLnBrk="1" hangingPunct="1">
              <a:lnSpc>
                <a:spcPct val="90000"/>
              </a:lnSpc>
              <a:spcBef>
                <a:spcPts val="600"/>
              </a:spcBef>
            </a:pPr>
            <a:r>
              <a:rPr lang="en-US" altLang="en-US" sz="1800" dirty="0">
                <a:latin typeface="Arial" panose="020B0604020202020204" pitchFamily="34" charset="0"/>
              </a:rPr>
              <a:t>establish priorities</a:t>
            </a:r>
          </a:p>
          <a:p>
            <a:pPr lvl="1" eaLnBrk="1" hangingPunct="1">
              <a:lnSpc>
                <a:spcPct val="90000"/>
              </a:lnSpc>
              <a:spcBef>
                <a:spcPts val="600"/>
              </a:spcBef>
            </a:pPr>
            <a:r>
              <a:rPr lang="en-US" altLang="en-US" sz="1800" dirty="0">
                <a:latin typeface="Arial" panose="020B0604020202020204" pitchFamily="34" charset="0"/>
              </a:rPr>
              <a:t>outline all known functional requirements, and </a:t>
            </a:r>
          </a:p>
          <a:p>
            <a:pPr lvl="1" eaLnBrk="1" hangingPunct="1">
              <a:lnSpc>
                <a:spcPct val="90000"/>
              </a:lnSpc>
              <a:spcBef>
                <a:spcPts val="600"/>
              </a:spcBef>
            </a:pPr>
            <a:r>
              <a:rPr lang="en-US" altLang="en-US" sz="1800" dirty="0">
                <a:latin typeface="Arial" panose="020B0604020202020204" pitchFamily="34" charset="0"/>
              </a:rPr>
              <a:t>describe the things (objects) that will be manipulated by the system. </a:t>
            </a:r>
          </a:p>
          <a:p>
            <a:pPr eaLnBrk="1" hangingPunct="1">
              <a:lnSpc>
                <a:spcPct val="90000"/>
              </a:lnSpc>
              <a:spcBef>
                <a:spcPts val="600"/>
              </a:spcBef>
            </a:pPr>
            <a:r>
              <a:rPr lang="en-US" altLang="en-US" sz="2000" dirty="0">
                <a:latin typeface="Arial" panose="020B0604020202020204" pitchFamily="34" charset="0"/>
              </a:rPr>
              <a:t>To begin developing a set of use cases, </a:t>
            </a:r>
            <a:r>
              <a:rPr lang="en-US" altLang="en-US" sz="2000" dirty="0">
                <a:solidFill>
                  <a:schemeClr val="folHlink"/>
                </a:solidFill>
                <a:latin typeface="Arial" panose="020B0604020202020204" pitchFamily="34" charset="0"/>
              </a:rPr>
              <a:t>list the functions or activities performed by a specific actor</a:t>
            </a:r>
            <a:r>
              <a:rPr lang="en-US" altLang="en-US" sz="2000" dirty="0">
                <a:latin typeface="Arial" panose="020B0604020202020204" pitchFamily="34" charset="0"/>
              </a:rPr>
              <a:t>.</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DEC5A2B-AA69-469F-8BBD-76E9B41A31B0}" type="slidenum">
              <a:rPr lang="en-US" altLang="en-US" sz="1000">
                <a:latin typeface="Helvetica" panose="020B0604020202020204" pitchFamily="34" charset="0"/>
              </a:rPr>
              <a:pPr/>
              <a:t>58</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93760958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r">
              <a:buNone/>
            </a:pPr>
            <a:endParaRPr lang="ar-EG" dirty="0"/>
          </a:p>
          <a:p>
            <a:pPr marL="0" indent="0" algn="r">
              <a:buNone/>
            </a:pPr>
            <a:r>
              <a:rPr lang="ar-EG" dirty="0"/>
              <a:t>البدء والاستدراج - توفر لك المعلومات التي سوف تحتاج إلى </a:t>
            </a:r>
            <a:r>
              <a:rPr lang="ar-EG" dirty="0" smtClean="0"/>
              <a:t>البدء</a:t>
            </a:r>
            <a:r>
              <a:rPr lang="ar-SA" dirty="0" smtClean="0"/>
              <a:t> فيها </a:t>
            </a:r>
            <a:r>
              <a:rPr lang="ar-SA" dirty="0"/>
              <a:t>ل</a:t>
            </a:r>
            <a:r>
              <a:rPr lang="ar-EG" dirty="0" smtClean="0"/>
              <a:t>كتابة </a:t>
            </a:r>
            <a:r>
              <a:rPr lang="ar-EG" dirty="0"/>
              <a:t>حالات الاستخدام.</a:t>
            </a:r>
          </a:p>
          <a:p>
            <a:pPr marL="0" indent="0" algn="r">
              <a:buNone/>
            </a:pPr>
            <a:r>
              <a:rPr lang="ar-EG" dirty="0"/>
              <a:t>اجتماعات جمع المتطلبات، </a:t>
            </a:r>
            <a:r>
              <a:rPr lang="ar-SA" dirty="0" smtClean="0"/>
              <a:t>كيو اف دي </a:t>
            </a:r>
            <a:r>
              <a:rPr lang="ar-EG" dirty="0" smtClean="0"/>
              <a:t>، </a:t>
            </a:r>
            <a:r>
              <a:rPr lang="ar-EG" dirty="0"/>
              <a:t>وغيرها من المتطلبات. وتستخدم آليات الهندسة </a:t>
            </a:r>
            <a:r>
              <a:rPr lang="ar-EG" dirty="0" smtClean="0"/>
              <a:t>لتحديد </a:t>
            </a:r>
            <a:r>
              <a:rPr lang="ar-EG" dirty="0"/>
              <a:t>أصحاب المصلحة، وتحديد نطاق المشكلة، وتحديد الأهداف التشغيلية العامة، وتحديد </a:t>
            </a:r>
            <a:r>
              <a:rPr lang="ar-EG" dirty="0" smtClean="0"/>
              <a:t>الأولويات</a:t>
            </a:r>
            <a:r>
              <a:rPr lang="ar-SA" dirty="0" smtClean="0"/>
              <a:t> </a:t>
            </a:r>
            <a:r>
              <a:rPr lang="ar-EG" dirty="0" smtClean="0"/>
              <a:t>وتحديد </a:t>
            </a:r>
            <a:r>
              <a:rPr lang="ar-EG" dirty="0"/>
              <a:t>جميع المتطلبات الوظيفية المعروفة، ووصف الأشياء (الأشياء) التي سيتم التلاعب بها من قبل النظام.</a:t>
            </a:r>
          </a:p>
          <a:p>
            <a:pPr marL="0" indent="0" algn="r">
              <a:buNone/>
            </a:pPr>
            <a:r>
              <a:rPr lang="ar-EG" dirty="0"/>
              <a:t>للبدء في تطوير مجموعة من حالات الاستخدام، </a:t>
            </a:r>
            <a:r>
              <a:rPr lang="ar-SA" dirty="0" smtClean="0"/>
              <a:t>ابدأ بانشاء </a:t>
            </a:r>
            <a:r>
              <a:rPr lang="ar-EG" dirty="0" smtClean="0"/>
              <a:t>قائمة </a:t>
            </a:r>
            <a:r>
              <a:rPr lang="ar-EG" dirty="0"/>
              <a:t>الوظائف أو الأنشطة التي يؤديها ممثل معين.</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59</a:t>
            </a:fld>
            <a:endParaRPr lang="en-US" altLang="en-US">
              <a:solidFill>
                <a:srgbClr val="000000"/>
              </a:solidFill>
            </a:endParaRPr>
          </a:p>
        </p:txBody>
      </p:sp>
    </p:spTree>
    <p:extLst>
      <p:ext uri="{BB962C8B-B14F-4D97-AF65-F5344CB8AC3E}">
        <p14:creationId xmlns:p14="http://schemas.microsoft.com/office/powerpoint/2010/main" val="5684001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2"/>
          <p:cNvSpPr>
            <a:spLocks noGrp="1" noChangeArrowheads="1"/>
          </p:cNvSpPr>
          <p:nvPr>
            <p:ph type="title"/>
          </p:nvPr>
        </p:nvSpPr>
        <p:spPr>
          <a:xfrm>
            <a:off x="2832905" y="1143003"/>
            <a:ext cx="2460609" cy="728405"/>
          </a:xfrm>
          <a:noFill/>
        </p:spPr>
        <p:txBody>
          <a:bodyPr vert="horz" wrap="none" lIns="63500" tIns="25400" rIns="63500" bIns="25400" numCol="1" anchor="t" anchorCtr="0" compatLnSpc="1">
            <a:prstTxWarp prst="textNoShape">
              <a:avLst/>
            </a:prstTxWarp>
            <a:spAutoFit/>
          </a:bodyPr>
          <a:lstStyle/>
          <a:p>
            <a:pPr eaLnBrk="1" hangingPunct="1"/>
            <a:r>
              <a:rPr lang="en-US" altLang="en-US"/>
              <a:t>Use-Cases</a:t>
            </a:r>
          </a:p>
        </p:txBody>
      </p:sp>
      <p:sp>
        <p:nvSpPr>
          <p:cNvPr id="14341" name="Rectangle 3"/>
          <p:cNvSpPr>
            <a:spLocks noGrp="1" noChangeArrowheads="1"/>
          </p:cNvSpPr>
          <p:nvPr>
            <p:ph idx="1"/>
          </p:nvPr>
        </p:nvSpPr>
        <p:spPr>
          <a:xfrm>
            <a:off x="1320802" y="1981201"/>
            <a:ext cx="9942287" cy="4288970"/>
          </a:xfrm>
          <a:noFill/>
        </p:spPr>
        <p:txBody>
          <a:bodyPr vert="horz" wrap="square" lIns="90487" tIns="44450" rIns="90487" bIns="44450" numCol="1" anchor="t" anchorCtr="0" compatLnSpc="1">
            <a:prstTxWarp prst="textNoShape">
              <a:avLst/>
            </a:prstTxWarp>
            <a:normAutofit/>
          </a:bodyPr>
          <a:lstStyle/>
          <a:p>
            <a:pPr eaLnBrk="1" hangingPunct="1"/>
            <a:r>
              <a:rPr lang="en-US" altLang="en-US" dirty="0"/>
              <a:t>a scenario that describes a “thread of usage” for a system</a:t>
            </a:r>
          </a:p>
          <a:p>
            <a:pPr eaLnBrk="1" hangingPunct="1"/>
            <a:r>
              <a:rPr lang="en-US" altLang="en-US" i="1" dirty="0">
                <a:solidFill>
                  <a:schemeClr val="folHlink"/>
                </a:solidFill>
              </a:rPr>
              <a:t>actors</a:t>
            </a:r>
            <a:r>
              <a:rPr lang="en-US" altLang="en-US" dirty="0">
                <a:solidFill>
                  <a:schemeClr val="folHlink"/>
                </a:solidFill>
              </a:rPr>
              <a:t> </a:t>
            </a:r>
            <a:r>
              <a:rPr lang="en-US" altLang="en-US" dirty="0"/>
              <a:t>represent roles people or devices play as the system functions</a:t>
            </a:r>
          </a:p>
          <a:p>
            <a:pPr eaLnBrk="1" hangingPunct="1"/>
            <a:r>
              <a:rPr lang="en-US" altLang="en-US" i="1" dirty="0">
                <a:solidFill>
                  <a:schemeClr val="folHlink"/>
                </a:solidFill>
              </a:rPr>
              <a:t>users</a:t>
            </a:r>
            <a:r>
              <a:rPr lang="en-US" altLang="en-US" dirty="0"/>
              <a:t> can play a number of different roles for a given </a:t>
            </a:r>
            <a:r>
              <a:rPr lang="en-US" altLang="en-US" dirty="0" smtClean="0"/>
              <a:t>scenario</a:t>
            </a:r>
            <a:endParaRPr lang="ar-SA" altLang="en-US" dirty="0" smtClean="0"/>
          </a:p>
          <a:p>
            <a:pPr marL="0" indent="0" algn="r" eaLnBrk="1" hangingPunct="1">
              <a:buNone/>
            </a:pPr>
            <a:endParaRPr lang="ar-EG" altLang="en-US" dirty="0"/>
          </a:p>
          <a:p>
            <a:pPr marL="0" indent="0" algn="r" eaLnBrk="1" hangingPunct="1">
              <a:buNone/>
            </a:pPr>
            <a:r>
              <a:rPr lang="ar-SA" altLang="en-US" dirty="0" smtClean="0"/>
              <a:t>ال</a:t>
            </a:r>
            <a:r>
              <a:rPr lang="ar-EG" altLang="en-US" dirty="0" smtClean="0"/>
              <a:t>سيناريو </a:t>
            </a:r>
            <a:r>
              <a:rPr lang="ar-SA" altLang="en-US" dirty="0" smtClean="0"/>
              <a:t>الذي </a:t>
            </a:r>
            <a:r>
              <a:rPr lang="ar-EG" altLang="en-US" dirty="0" smtClean="0"/>
              <a:t>يصف </a:t>
            </a:r>
            <a:r>
              <a:rPr lang="ar-EG" altLang="en-US" dirty="0"/>
              <a:t>"مؤشر الاستخدام" لنظام ما</a:t>
            </a:r>
          </a:p>
          <a:p>
            <a:pPr marL="0" indent="0" algn="r" eaLnBrk="1" hangingPunct="1">
              <a:buNone/>
            </a:pPr>
            <a:r>
              <a:rPr lang="ar-SA" altLang="en-US" dirty="0" smtClean="0"/>
              <a:t>ا</a:t>
            </a:r>
            <a:r>
              <a:rPr lang="ar-EG" altLang="en-US" dirty="0" smtClean="0"/>
              <a:t>الجهات </a:t>
            </a:r>
            <a:r>
              <a:rPr lang="ar-EG" altLang="en-US" dirty="0"/>
              <a:t>الفاعلة الأدوار التي يلعبها الأشخاص أو الأجهزة في وظائف النظام</a:t>
            </a:r>
          </a:p>
          <a:p>
            <a:pPr marL="0" indent="0" algn="r" eaLnBrk="1" hangingPunct="1">
              <a:buNone/>
            </a:pPr>
            <a:r>
              <a:rPr lang="ar-EG" altLang="en-US" dirty="0"/>
              <a:t>يمكن للمستخدمين لعب عدد من الأدوار المختلفة لسيناريو </a:t>
            </a:r>
            <a:r>
              <a:rPr lang="ar-EG" altLang="en-US" dirty="0" smtClean="0"/>
              <a:t>معين</a:t>
            </a:r>
            <a:endParaRPr lang="en-US" altLang="en-US" dirty="0"/>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634FDE9-AA68-4ABB-9DA4-F55DA398B3B2}" type="slidenum">
              <a:rPr lang="en-US" altLang="en-US" sz="1000">
                <a:latin typeface="Helvetica" panose="020B0604020202020204" pitchFamily="34" charset="0"/>
              </a:rPr>
              <a:pPr/>
              <a:t>60</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4292692583"/>
      </p:ext>
    </p:extLst>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a:xfrm>
            <a:off x="2790488" y="1143003"/>
            <a:ext cx="5099729" cy="728405"/>
          </a:xfrm>
          <a:noFill/>
        </p:spPr>
        <p:txBody>
          <a:bodyPr vert="horz" wrap="none" lIns="63500" tIns="25400" rIns="63500" bIns="25400" numCol="1" anchor="t" anchorCtr="0" compatLnSpc="1">
            <a:prstTxWarp prst="textNoShape">
              <a:avLst/>
            </a:prstTxWarp>
            <a:spAutoFit/>
          </a:bodyPr>
          <a:lstStyle/>
          <a:p>
            <a:pPr eaLnBrk="1" hangingPunct="1"/>
            <a:r>
              <a:rPr lang="en-US" altLang="en-US"/>
              <a:t>Reviewing a Use-Case</a:t>
            </a:r>
          </a:p>
        </p:txBody>
      </p:sp>
      <p:sp>
        <p:nvSpPr>
          <p:cNvPr id="16389" name="Rectangle 3"/>
          <p:cNvSpPr>
            <a:spLocks noGrp="1" noChangeArrowheads="1"/>
          </p:cNvSpPr>
          <p:nvPr>
            <p:ph idx="1"/>
          </p:nvPr>
        </p:nvSpPr>
        <p:spPr>
          <a:xfrm>
            <a:off x="3200400" y="1905000"/>
            <a:ext cx="7162800" cy="3962400"/>
          </a:xfrm>
          <a:noFill/>
        </p:spPr>
        <p:txBody>
          <a:bodyPr vert="horz" wrap="square" lIns="90487" tIns="44450" rIns="90487" bIns="44450" numCol="1" anchor="t" anchorCtr="0" compatLnSpc="1">
            <a:prstTxWarp prst="textNoShape">
              <a:avLst/>
            </a:prstTxWarp>
          </a:bodyPr>
          <a:lstStyle/>
          <a:p>
            <a:r>
              <a:rPr lang="en-US" altLang="en-US" sz="2000" dirty="0"/>
              <a:t>Use-cases are written first in narrative form and mapped to a template if formality is needed</a:t>
            </a:r>
          </a:p>
          <a:p>
            <a:r>
              <a:rPr lang="en-US" altLang="en-US" sz="2000" dirty="0"/>
              <a:t>Each primary scenario should be reviewed and refined to see if alternative interactions are possible</a:t>
            </a:r>
          </a:p>
          <a:p>
            <a:pPr lvl="1"/>
            <a:r>
              <a:rPr lang="en-US" altLang="en-US" sz="1800" dirty="0"/>
              <a:t>Can the actor take some other action at this point?</a:t>
            </a:r>
          </a:p>
          <a:p>
            <a:pPr lvl="1"/>
            <a:r>
              <a:rPr lang="en-US" altLang="en-US" sz="1800" dirty="0"/>
              <a:t>Is it possible that the actor will encounter an error condition at some point? If so, what?</a:t>
            </a:r>
          </a:p>
          <a:p>
            <a:pPr lvl="1"/>
            <a:r>
              <a:rPr lang="en-US" altLang="en-US" sz="1800" dirty="0"/>
              <a:t>Is it possible that the actor will encounter some other behavior at some point? If so, what?</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2"/>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EDD2D32-9732-4C4F-BB24-AD03E81F99D7}" type="slidenum">
              <a:rPr lang="en-US" altLang="en-US" sz="1000">
                <a:latin typeface="Helvetica" panose="020B0604020202020204" pitchFamily="34" charset="0"/>
              </a:rPr>
              <a:pPr/>
              <a:t>61</a:t>
            </a:fld>
            <a:endParaRPr lang="en-US" altLang="en-US" sz="1000">
              <a:latin typeface="Helvetica" panose="020B0604020202020204" pitchFamily="34" charset="0"/>
            </a:endParaRPr>
          </a:p>
        </p:txBody>
      </p:sp>
    </p:spTree>
    <p:extLst>
      <p:ext uri="{BB962C8B-B14F-4D97-AF65-F5344CB8AC3E}">
        <p14:creationId xmlns:p14="http://schemas.microsoft.com/office/powerpoint/2010/main" val="200534225"/>
      </p:ext>
    </p:extLst>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r">
              <a:buNone/>
            </a:pPr>
            <a:endParaRPr lang="ar-EG" dirty="0"/>
          </a:p>
          <a:p>
            <a:pPr marL="0" indent="0" algn="r">
              <a:buNone/>
            </a:pPr>
            <a:r>
              <a:rPr lang="ar-EG" dirty="0"/>
              <a:t>يتم كتابة </a:t>
            </a:r>
            <a:r>
              <a:rPr lang="ar-SA" dirty="0" smtClean="0"/>
              <a:t>( يوس كايس )</a:t>
            </a:r>
            <a:r>
              <a:rPr lang="ar-EG" dirty="0" smtClean="0"/>
              <a:t> </a:t>
            </a:r>
            <a:r>
              <a:rPr lang="ar-EG" dirty="0"/>
              <a:t>أولا في شكل سرد وتعيينها إلى قالب إذا كان هناك حاجة إلى </a:t>
            </a:r>
            <a:r>
              <a:rPr lang="ar-SA" dirty="0" smtClean="0"/>
              <a:t>مظهر </a:t>
            </a:r>
            <a:r>
              <a:rPr lang="ar-EG" dirty="0" smtClean="0"/>
              <a:t>شكلي</a:t>
            </a:r>
            <a:endParaRPr lang="ar-EG" dirty="0"/>
          </a:p>
          <a:p>
            <a:pPr marL="0" indent="0" algn="r">
              <a:buNone/>
            </a:pPr>
            <a:r>
              <a:rPr lang="ar-EG" dirty="0"/>
              <a:t>وينبغي مراجعة كل سيناريو أولي وتنقيحه لمعرفة ما إذا كان من الممكن إجراء تفاعلات بديلة</a:t>
            </a:r>
          </a:p>
          <a:p>
            <a:pPr marL="0" indent="0" algn="r">
              <a:buNone/>
            </a:pPr>
            <a:r>
              <a:rPr lang="ar-EG" dirty="0"/>
              <a:t>هل يمكن للممثل أن يتخذ بعض الإجراءات الأخرى في هذه المرحلة؟</a:t>
            </a:r>
          </a:p>
          <a:p>
            <a:pPr marL="0" indent="0" algn="r">
              <a:buNone/>
            </a:pPr>
            <a:r>
              <a:rPr lang="ar-EG" dirty="0"/>
              <a:t>هل من الممكن أن يواجه الممثل حالة خطأ في مرحلة ما؟ إذا كان الأمر كذلك </a:t>
            </a:r>
            <a:r>
              <a:rPr lang="ar-EG" dirty="0" smtClean="0"/>
              <a:t>ما</a:t>
            </a:r>
            <a:r>
              <a:rPr lang="ar-SA" dirty="0" smtClean="0"/>
              <a:t>هي </a:t>
            </a:r>
            <a:r>
              <a:rPr lang="ar-EG" dirty="0" smtClean="0"/>
              <a:t>؟</a:t>
            </a:r>
            <a:endParaRPr lang="ar-EG" dirty="0"/>
          </a:p>
          <a:p>
            <a:pPr marL="0" indent="0" algn="r">
              <a:buNone/>
            </a:pPr>
            <a:r>
              <a:rPr lang="ar-EG" dirty="0"/>
              <a:t>هل من الممكن أن يواجه الممثل بعض السلوكيات الأخرى في مرحلة ما؟ إذا كان الأمر كذلك </a:t>
            </a:r>
            <a:r>
              <a:rPr lang="ar-EG" dirty="0" smtClean="0"/>
              <a:t>ما</a:t>
            </a:r>
            <a:r>
              <a:rPr lang="ar-SA" dirty="0" smtClean="0"/>
              <a:t>هي </a:t>
            </a:r>
            <a:r>
              <a:rPr lang="ar-EG" dirty="0" smtClean="0"/>
              <a:t>؟</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62</a:t>
            </a:fld>
            <a:endParaRPr lang="en-US" altLang="en-US">
              <a:solidFill>
                <a:srgbClr val="000000"/>
              </a:solidFill>
            </a:endParaRPr>
          </a:p>
        </p:txBody>
      </p:sp>
    </p:spTree>
    <p:extLst>
      <p:ext uri="{BB962C8B-B14F-4D97-AF65-F5344CB8AC3E}">
        <p14:creationId xmlns:p14="http://schemas.microsoft.com/office/powerpoint/2010/main" val="19658607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p:txBody>
          <a:bodyPr/>
          <a:lstStyle/>
          <a:p>
            <a:pPr eaLnBrk="1" hangingPunct="1"/>
            <a:r>
              <a:rPr lang="en-US" altLang="en-US"/>
              <a:t>Defining Operations</a:t>
            </a:r>
          </a:p>
        </p:txBody>
      </p:sp>
      <p:sp>
        <p:nvSpPr>
          <p:cNvPr id="11269" name="Rectangle 3"/>
          <p:cNvSpPr>
            <a:spLocks noGrp="1" noChangeArrowheads="1"/>
          </p:cNvSpPr>
          <p:nvPr>
            <p:ph idx="1"/>
          </p:nvPr>
        </p:nvSpPr>
        <p:spPr/>
        <p:txBody>
          <a:bodyPr>
            <a:normAutofit/>
          </a:bodyPr>
          <a:lstStyle/>
          <a:p>
            <a:pPr eaLnBrk="1" hangingPunct="1"/>
            <a:r>
              <a:rPr lang="en-US" altLang="en-US" dirty="0">
                <a:latin typeface="Palatino" pitchFamily="-128" charset="0"/>
              </a:rPr>
              <a:t>Do a grammatical parse of a processing narrative and look at the verbs</a:t>
            </a:r>
          </a:p>
          <a:p>
            <a:pPr eaLnBrk="1" hangingPunct="1"/>
            <a:r>
              <a:rPr lang="en-US" altLang="en-US" dirty="0">
                <a:latin typeface="Palatino" pitchFamily="-128" charset="0"/>
              </a:rPr>
              <a:t>Operations can be divided into four broad categories: </a:t>
            </a:r>
          </a:p>
          <a:p>
            <a:pPr lvl="1" eaLnBrk="1" hangingPunct="1"/>
            <a:r>
              <a:rPr lang="en-US" altLang="en-US" dirty="0">
                <a:latin typeface="Palatino" pitchFamily="-128" charset="0"/>
              </a:rPr>
              <a:t>(1) operations that manipulate data in some way (e.g., adding, deleting, reformatting, selecting)</a:t>
            </a:r>
          </a:p>
          <a:p>
            <a:pPr lvl="1" eaLnBrk="1" hangingPunct="1"/>
            <a:r>
              <a:rPr lang="en-US" altLang="en-US" dirty="0">
                <a:latin typeface="Palatino" pitchFamily="-128" charset="0"/>
              </a:rPr>
              <a:t>(2) operations that perform a computation</a:t>
            </a:r>
          </a:p>
          <a:p>
            <a:pPr lvl="1" eaLnBrk="1" hangingPunct="1"/>
            <a:r>
              <a:rPr lang="en-US" altLang="en-US" dirty="0">
                <a:latin typeface="Palatino" pitchFamily="-128" charset="0"/>
              </a:rPr>
              <a:t>(3) operations that inquire about the state of an object, and </a:t>
            </a:r>
          </a:p>
          <a:p>
            <a:pPr lvl="1" eaLnBrk="1" hangingPunct="1"/>
            <a:r>
              <a:rPr lang="en-US" altLang="en-US" dirty="0">
                <a:latin typeface="Palatino" pitchFamily="-128" charset="0"/>
              </a:rPr>
              <a:t>(4) </a:t>
            </a:r>
            <a:r>
              <a:rPr lang="en-US" altLang="en-US" dirty="0" smtClean="0">
                <a:latin typeface="Palatino" pitchFamily="-128" charset="0"/>
              </a:rPr>
              <a:t>operations </a:t>
            </a:r>
            <a:r>
              <a:rPr lang="en-US" altLang="en-US" dirty="0">
                <a:latin typeface="Palatino" pitchFamily="-128" charset="0"/>
              </a:rPr>
              <a:t>that monitor an object for the occurrence of a controlling event.</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1267" name="Slide Number Placeholder 4"/>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4416AC5E-61BD-4363-9A19-A795ACB6F75D}" type="slidenum">
              <a:rPr lang="en-US" altLang="en-US" sz="1000"/>
              <a:pPr>
                <a:spcBef>
                  <a:spcPct val="0"/>
                </a:spcBef>
                <a:buClrTx/>
                <a:buSzTx/>
                <a:buFontTx/>
                <a:buNone/>
              </a:pPr>
              <a:t>63</a:t>
            </a:fld>
            <a:endParaRPr lang="en-US" altLang="en-US" sz="1000"/>
          </a:p>
        </p:txBody>
      </p:sp>
    </p:spTree>
    <p:extLst>
      <p:ext uri="{BB962C8B-B14F-4D97-AF65-F5344CB8AC3E}">
        <p14:creationId xmlns:p14="http://schemas.microsoft.com/office/powerpoint/2010/main" val="65105670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r">
              <a:buNone/>
            </a:pPr>
            <a:endParaRPr lang="ar-EG" dirty="0"/>
          </a:p>
          <a:p>
            <a:pPr marL="0" indent="0" algn="r">
              <a:buNone/>
            </a:pPr>
            <a:r>
              <a:rPr lang="ar-EG" dirty="0"/>
              <a:t>القيام تحليل نحوي من السرد </a:t>
            </a:r>
            <a:r>
              <a:rPr lang="ar-SA" dirty="0" smtClean="0"/>
              <a:t>و اعادة</a:t>
            </a:r>
            <a:r>
              <a:rPr lang="ar-EG" dirty="0" smtClean="0"/>
              <a:t> النظر </a:t>
            </a:r>
            <a:r>
              <a:rPr lang="ar-EG" dirty="0"/>
              <a:t>في الأفعال</a:t>
            </a:r>
          </a:p>
          <a:p>
            <a:pPr marL="0" indent="0" algn="r">
              <a:buNone/>
            </a:pPr>
            <a:r>
              <a:rPr lang="ar-EG" dirty="0"/>
              <a:t>ويمكن تقسيم العمليات إلى أربع فئات عريضة:</a:t>
            </a:r>
          </a:p>
          <a:p>
            <a:pPr marL="0" indent="0" algn="r">
              <a:buNone/>
            </a:pPr>
            <a:r>
              <a:rPr lang="ar-EG" dirty="0"/>
              <a:t>(1) العمليات التي تتعامل مع البيانات بطريقة ما (على سبيل المثال، الإضافة أو الحذف أو إعادة التنسيق أو التحديد)</a:t>
            </a:r>
          </a:p>
          <a:p>
            <a:pPr marL="0" indent="0" algn="r">
              <a:buNone/>
            </a:pPr>
            <a:r>
              <a:rPr lang="ar-EG" dirty="0"/>
              <a:t>(2) العمليات التي تؤدي حساب</a:t>
            </a:r>
          </a:p>
          <a:p>
            <a:pPr marL="0" indent="0" algn="r">
              <a:buNone/>
            </a:pPr>
            <a:r>
              <a:rPr lang="ar-EG" dirty="0"/>
              <a:t>(3) العمليات التي تستفسر عن حالة </a:t>
            </a:r>
            <a:r>
              <a:rPr lang="ar-EG" dirty="0" smtClean="0"/>
              <a:t>كائن</a:t>
            </a:r>
            <a:r>
              <a:rPr lang="ar-SA" dirty="0"/>
              <a:t> </a:t>
            </a:r>
            <a:r>
              <a:rPr lang="ar-SA" dirty="0" smtClean="0"/>
              <a:t>.</a:t>
            </a:r>
            <a:endParaRPr lang="ar-EG" dirty="0"/>
          </a:p>
          <a:p>
            <a:pPr marL="0" indent="0" algn="r">
              <a:buNone/>
            </a:pPr>
            <a:r>
              <a:rPr lang="ar-EG" dirty="0"/>
              <a:t>(4) العمليات التي ترصد كائن لحدوث حدث تحكم.</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64</a:t>
            </a:fld>
            <a:endParaRPr lang="en-US" altLang="en-US">
              <a:solidFill>
                <a:srgbClr val="000000"/>
              </a:solidFill>
            </a:endParaRPr>
          </a:p>
        </p:txBody>
      </p:sp>
    </p:spTree>
    <p:extLst>
      <p:ext uri="{BB962C8B-B14F-4D97-AF65-F5344CB8AC3E}">
        <p14:creationId xmlns:p14="http://schemas.microsoft.com/office/powerpoint/2010/main" val="196906631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2"/>
          <p:cNvSpPr>
            <a:spLocks noGrp="1" noChangeArrowheads="1"/>
          </p:cNvSpPr>
          <p:nvPr>
            <p:ph type="title"/>
          </p:nvPr>
        </p:nvSpPr>
        <p:spPr/>
        <p:txBody>
          <a:bodyPr/>
          <a:lstStyle/>
          <a:p>
            <a:pPr eaLnBrk="1" hangingPunct="1"/>
            <a:r>
              <a:rPr lang="en-US" altLang="en-US"/>
              <a:t>CRC Models</a:t>
            </a:r>
          </a:p>
        </p:txBody>
      </p:sp>
      <p:sp>
        <p:nvSpPr>
          <p:cNvPr id="12293" name="Rectangle 3"/>
          <p:cNvSpPr>
            <a:spLocks noGrp="1" noChangeArrowheads="1"/>
          </p:cNvSpPr>
          <p:nvPr>
            <p:ph idx="1"/>
          </p:nvPr>
        </p:nvSpPr>
        <p:spPr/>
        <p:txBody>
          <a:bodyPr>
            <a:normAutofit/>
          </a:bodyPr>
          <a:lstStyle/>
          <a:p>
            <a:pPr eaLnBrk="1" hangingPunct="1">
              <a:spcBef>
                <a:spcPts val="1200"/>
              </a:spcBef>
            </a:pPr>
            <a:r>
              <a:rPr lang="en-US" altLang="en-US" i="1" dirty="0">
                <a:solidFill>
                  <a:schemeClr val="folHlink"/>
                </a:solidFill>
                <a:latin typeface="Palatino" pitchFamily="-128" charset="0"/>
              </a:rPr>
              <a:t>Class-responsibility-collaborator (CRC)</a:t>
            </a:r>
            <a:r>
              <a:rPr lang="en-US" altLang="en-US" i="1" dirty="0">
                <a:latin typeface="Palatino" pitchFamily="-128" charset="0"/>
              </a:rPr>
              <a:t> modeling</a:t>
            </a:r>
            <a:r>
              <a:rPr lang="en-US" altLang="en-US" dirty="0">
                <a:latin typeface="Palatino" pitchFamily="-128" charset="0"/>
              </a:rPr>
              <a:t> [Wir90] provides a simple means for identifying and organizing the classes that are relevant to system or product requirements. Ambler [Amb95] describes CRC modeling in the following way:</a:t>
            </a:r>
          </a:p>
          <a:p>
            <a:pPr lvl="1" eaLnBrk="1" hangingPunct="1">
              <a:spcBef>
                <a:spcPts val="600"/>
              </a:spcBef>
            </a:pPr>
            <a:r>
              <a:rPr lang="en-US" altLang="en-US" dirty="0">
                <a:latin typeface="Palatino" pitchFamily="-128" charset="0"/>
              </a:rPr>
              <a:t>A CRC model is really a collection of standard index cards that represent classes. The cards are divided into three sections. Along the top of the card you write the name of the class. In the body of the card you list the class responsibilities on the left and the collaborators on the right.</a:t>
            </a:r>
            <a:endParaRPr lang="en-US" altLang="en-US" dirty="0"/>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2291" name="Slide Number Placeholder 4"/>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34D4CC57-99E2-4789-8AAF-42C0613814B6}" type="slidenum">
              <a:rPr lang="en-US" altLang="en-US" sz="1000"/>
              <a:pPr>
                <a:spcBef>
                  <a:spcPct val="0"/>
                </a:spcBef>
                <a:buClrTx/>
                <a:buSzTx/>
                <a:buFontTx/>
                <a:buNone/>
              </a:pPr>
              <a:t>65</a:t>
            </a:fld>
            <a:endParaRPr lang="en-US" altLang="en-US" sz="1000"/>
          </a:p>
        </p:txBody>
      </p:sp>
    </p:spTree>
    <p:extLst>
      <p:ext uri="{BB962C8B-B14F-4D97-AF65-F5344CB8AC3E}">
        <p14:creationId xmlns:p14="http://schemas.microsoft.com/office/powerpoint/2010/main" val="129525325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r">
              <a:buNone/>
            </a:pPr>
            <a:endParaRPr lang="ar-EG" dirty="0"/>
          </a:p>
          <a:p>
            <a:pPr marL="0" indent="0" algn="r">
              <a:buNone/>
            </a:pPr>
            <a:r>
              <a:rPr lang="ar-EG" dirty="0"/>
              <a:t>يوفر نموذج </a:t>
            </a:r>
            <a:r>
              <a:rPr lang="ar-SA" dirty="0" smtClean="0"/>
              <a:t>الكلاس-</a:t>
            </a:r>
            <a:r>
              <a:rPr lang="ar-EG" dirty="0" smtClean="0"/>
              <a:t>المسؤولية-المتعاون </a:t>
            </a:r>
            <a:r>
              <a:rPr lang="ar-EG" dirty="0"/>
              <a:t>وسيلة بسيطة لتحديد وتنظيم الطبقات ذات الصلة لمتطلبات النظام أو المنتج. تصف أمبلر </a:t>
            </a:r>
            <a:r>
              <a:rPr lang="ar-EG" dirty="0" smtClean="0"/>
              <a:t>ال</a:t>
            </a:r>
            <a:r>
              <a:rPr lang="ar-SA" dirty="0" smtClean="0"/>
              <a:t>ا</a:t>
            </a:r>
            <a:r>
              <a:rPr lang="ar-EG" dirty="0" smtClean="0"/>
              <a:t>نمذجة </a:t>
            </a:r>
            <a:r>
              <a:rPr lang="ar-EG" dirty="0"/>
              <a:t>بالطريقة التالية:</a:t>
            </a:r>
          </a:p>
          <a:p>
            <a:pPr marL="0" indent="0" algn="r">
              <a:buNone/>
            </a:pPr>
            <a:r>
              <a:rPr lang="ar-EG" dirty="0"/>
              <a:t>النموذج هو في الحقيقة مجموعة من بطاقات الفهرس القياسية التي تمثل الطبقات. وتنقسم البطاقات إلى ثلاثة أقسام. على طول الجزء العلوي من </a:t>
            </a:r>
            <a:r>
              <a:rPr lang="ar-SA" dirty="0" smtClean="0"/>
              <a:t>ال</a:t>
            </a:r>
            <a:r>
              <a:rPr lang="ar-EG" dirty="0" smtClean="0"/>
              <a:t>بطاقة </a:t>
            </a:r>
            <a:r>
              <a:rPr lang="ar-EG" dirty="0"/>
              <a:t>تكتب اسم </a:t>
            </a:r>
            <a:r>
              <a:rPr lang="ar-EG" dirty="0" smtClean="0"/>
              <a:t>ا</a:t>
            </a:r>
            <a:r>
              <a:rPr lang="ar-SA" dirty="0" smtClean="0"/>
              <a:t>لكلاس</a:t>
            </a:r>
            <a:r>
              <a:rPr lang="ar-EG" dirty="0" smtClean="0"/>
              <a:t>. </a:t>
            </a:r>
            <a:r>
              <a:rPr lang="ar-EG" dirty="0"/>
              <a:t>في الجسم من </a:t>
            </a:r>
            <a:r>
              <a:rPr lang="ar-SA" dirty="0" smtClean="0"/>
              <a:t>ال</a:t>
            </a:r>
            <a:r>
              <a:rPr lang="ar-EG" dirty="0" smtClean="0"/>
              <a:t>بطاقة قم </a:t>
            </a:r>
            <a:r>
              <a:rPr lang="ar-EG" dirty="0"/>
              <a:t>بإدراج مسؤوليات </a:t>
            </a:r>
            <a:r>
              <a:rPr lang="ar-EG" dirty="0" smtClean="0"/>
              <a:t>ال</a:t>
            </a:r>
            <a:r>
              <a:rPr lang="ar-SA" dirty="0" smtClean="0"/>
              <a:t>كلاس</a:t>
            </a:r>
            <a:r>
              <a:rPr lang="ar-EG" dirty="0" smtClean="0"/>
              <a:t> </a:t>
            </a:r>
            <a:r>
              <a:rPr lang="ar-EG" dirty="0"/>
              <a:t>على اليسار والمتعاونين على اليمين.</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66</a:t>
            </a:fld>
            <a:endParaRPr lang="en-US" altLang="en-US">
              <a:solidFill>
                <a:srgbClr val="000000"/>
              </a:solidFill>
            </a:endParaRPr>
          </a:p>
        </p:txBody>
      </p:sp>
    </p:spTree>
    <p:extLst>
      <p:ext uri="{BB962C8B-B14F-4D97-AF65-F5344CB8AC3E}">
        <p14:creationId xmlns:p14="http://schemas.microsoft.com/office/powerpoint/2010/main" val="205776246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a:xfrm>
            <a:off x="2788230" y="1143003"/>
            <a:ext cx="3340530" cy="728405"/>
          </a:xfrm>
          <a:noFill/>
        </p:spPr>
        <p:txBody>
          <a:bodyPr vert="horz" wrap="none" lIns="63500" tIns="25400" rIns="63500" bIns="25400" numCol="1" anchor="t" anchorCtr="0" compatLnSpc="1">
            <a:prstTxWarp prst="textNoShape">
              <a:avLst/>
            </a:prstTxWarp>
            <a:spAutoFit/>
          </a:bodyPr>
          <a:lstStyle/>
          <a:p>
            <a:pPr eaLnBrk="1" hangingPunct="1"/>
            <a:r>
              <a:rPr lang="en-US" altLang="en-US"/>
              <a:t>CRC Modeling</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3315" name="Slide Number Placeholder 4"/>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27CBF535-16A8-4BAF-8581-5FD52EA4E88A}" type="slidenum">
              <a:rPr lang="en-US" altLang="en-US" sz="1000"/>
              <a:pPr>
                <a:spcBef>
                  <a:spcPct val="0"/>
                </a:spcBef>
                <a:buClrTx/>
                <a:buSzTx/>
                <a:buFontTx/>
                <a:buNone/>
              </a:pPr>
              <a:t>67</a:t>
            </a:fld>
            <a:endParaRPr lang="en-US" altLang="en-US" sz="1000"/>
          </a:p>
        </p:txBody>
      </p:sp>
      <p:pic>
        <p:nvPicPr>
          <p:cNvPr id="1331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2286000"/>
            <a:ext cx="5029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426674892"/>
      </p:ext>
    </p:extLst>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a:xfrm>
            <a:off x="2743201" y="1143005"/>
            <a:ext cx="3614739" cy="633413"/>
          </a:xfrm>
        </p:spPr>
        <p:txBody>
          <a:bodyPr>
            <a:normAutofit fontScale="90000"/>
          </a:bodyPr>
          <a:lstStyle/>
          <a:p>
            <a:pPr eaLnBrk="1" hangingPunct="1"/>
            <a:r>
              <a:rPr lang="en-US" altLang="en-US"/>
              <a:t>Collaborations</a:t>
            </a:r>
          </a:p>
        </p:txBody>
      </p:sp>
      <p:sp>
        <p:nvSpPr>
          <p:cNvPr id="16389" name="Rectangle 3"/>
          <p:cNvSpPr>
            <a:spLocks noGrp="1" noChangeArrowheads="1"/>
          </p:cNvSpPr>
          <p:nvPr>
            <p:ph idx="1"/>
          </p:nvPr>
        </p:nvSpPr>
        <p:spPr>
          <a:xfrm>
            <a:off x="3352800" y="1905000"/>
            <a:ext cx="6934200" cy="3505200"/>
          </a:xfrm>
        </p:spPr>
        <p:txBody>
          <a:bodyPr>
            <a:normAutofit fontScale="92500"/>
          </a:bodyPr>
          <a:lstStyle/>
          <a:p>
            <a:pPr eaLnBrk="1" hangingPunct="1"/>
            <a:r>
              <a:rPr lang="en-US" altLang="en-US" sz="1800" dirty="0"/>
              <a:t>Classes fulfill their responsibilities in one of two ways:</a:t>
            </a:r>
          </a:p>
          <a:p>
            <a:pPr lvl="1" eaLnBrk="1" hangingPunct="1"/>
            <a:r>
              <a:rPr lang="en-US" altLang="en-US" sz="1600" dirty="0"/>
              <a:t> A class can use its own operations to manipulate its own attributes, thereby fulfilling a particular responsibility, or </a:t>
            </a:r>
          </a:p>
          <a:p>
            <a:pPr lvl="1" eaLnBrk="1" hangingPunct="1"/>
            <a:r>
              <a:rPr lang="en-US" altLang="en-US" sz="1600" dirty="0"/>
              <a:t> a class can collaborate with other classes.</a:t>
            </a:r>
          </a:p>
          <a:p>
            <a:pPr eaLnBrk="1" hangingPunct="1"/>
            <a:r>
              <a:rPr lang="en-US" altLang="en-US" sz="1800" dirty="0"/>
              <a:t>Collaborations identify relationships between classes</a:t>
            </a:r>
          </a:p>
          <a:p>
            <a:pPr eaLnBrk="1" hangingPunct="1"/>
            <a:r>
              <a:rPr lang="en-US" altLang="en-US" sz="1800" dirty="0"/>
              <a:t>Collaborations are identified by determining whether a class can fulfill each responsibility itself</a:t>
            </a:r>
          </a:p>
          <a:p>
            <a:pPr eaLnBrk="1" hangingPunct="1"/>
            <a:r>
              <a:rPr lang="en-US" altLang="en-US" sz="1800" dirty="0"/>
              <a:t>three different generic relationships between classes [WIR90]: </a:t>
            </a:r>
          </a:p>
          <a:p>
            <a:pPr lvl="1" eaLnBrk="1" hangingPunct="1"/>
            <a:r>
              <a:rPr lang="en-US" altLang="en-US" sz="1600" dirty="0"/>
              <a:t> the </a:t>
            </a:r>
            <a:r>
              <a:rPr lang="en-US" altLang="en-US" sz="1600" i="1" dirty="0">
                <a:solidFill>
                  <a:schemeClr val="folHlink"/>
                </a:solidFill>
              </a:rPr>
              <a:t>is-part-of</a:t>
            </a:r>
            <a:r>
              <a:rPr lang="en-US" altLang="en-US" sz="1600" i="1" dirty="0"/>
              <a:t> </a:t>
            </a:r>
            <a:r>
              <a:rPr lang="en-US" altLang="en-US" sz="1600" dirty="0"/>
              <a:t>relationship</a:t>
            </a:r>
          </a:p>
          <a:p>
            <a:pPr lvl="1" eaLnBrk="1" hangingPunct="1"/>
            <a:r>
              <a:rPr lang="en-US" altLang="en-US" sz="1600" dirty="0"/>
              <a:t> the </a:t>
            </a:r>
            <a:r>
              <a:rPr lang="en-US" altLang="en-US" sz="1600" i="1" dirty="0">
                <a:solidFill>
                  <a:schemeClr val="folHlink"/>
                </a:solidFill>
              </a:rPr>
              <a:t>has-knowledge-of</a:t>
            </a:r>
            <a:r>
              <a:rPr lang="en-US" altLang="en-US" sz="1600" dirty="0"/>
              <a:t> relationship</a:t>
            </a:r>
          </a:p>
          <a:p>
            <a:pPr lvl="1" eaLnBrk="1" hangingPunct="1"/>
            <a:r>
              <a:rPr lang="en-US" altLang="en-US" sz="1600" dirty="0"/>
              <a:t> the </a:t>
            </a:r>
            <a:r>
              <a:rPr lang="en-US" altLang="en-US" sz="1600" i="1" dirty="0">
                <a:solidFill>
                  <a:schemeClr val="folHlink"/>
                </a:solidFill>
              </a:rPr>
              <a:t>depends-upon</a:t>
            </a:r>
            <a:r>
              <a:rPr lang="en-US" altLang="en-US" sz="1600" i="1" dirty="0"/>
              <a:t> </a:t>
            </a:r>
            <a:r>
              <a:rPr lang="en-US" altLang="en-US" sz="1600" dirty="0"/>
              <a:t>relationship</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6387" name="Slide Number Placeholder 4"/>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E5DDB913-20B0-43C3-A48E-5A5E6AF6CE22}" type="slidenum">
              <a:rPr lang="en-US" altLang="en-US" sz="1000"/>
              <a:pPr>
                <a:spcBef>
                  <a:spcPct val="0"/>
                </a:spcBef>
                <a:buClrTx/>
                <a:buSzTx/>
                <a:buFontTx/>
                <a:buNone/>
              </a:pPr>
              <a:t>68</a:t>
            </a:fld>
            <a:endParaRPr lang="en-US" altLang="en-US" sz="1000"/>
          </a:p>
        </p:txBody>
      </p:sp>
    </p:spTree>
    <p:extLst>
      <p:ext uri="{BB962C8B-B14F-4D97-AF65-F5344CB8AC3E}">
        <p14:creationId xmlns:p14="http://schemas.microsoft.com/office/powerpoint/2010/main" val="194265635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r">
              <a:buNone/>
            </a:pPr>
            <a:r>
              <a:rPr lang="ar-EG" dirty="0" smtClean="0"/>
              <a:t>تفي </a:t>
            </a:r>
            <a:r>
              <a:rPr lang="ar-EG" dirty="0"/>
              <a:t>الفئات بمسؤولياتها بإحدى طريقتين:</a:t>
            </a:r>
          </a:p>
          <a:p>
            <a:pPr marL="0" indent="0" algn="r">
              <a:buNone/>
            </a:pPr>
            <a:r>
              <a:rPr lang="ar-EG" dirty="0"/>
              <a:t> يمكن للفئة استخدام عملياتها الخاصة للتلاعب </a:t>
            </a:r>
            <a:r>
              <a:rPr lang="ar-SA" dirty="0" smtClean="0"/>
              <a:t>ب</a:t>
            </a:r>
            <a:r>
              <a:rPr lang="ar-EG" dirty="0" smtClean="0"/>
              <a:t>سماتها </a:t>
            </a:r>
            <a:r>
              <a:rPr lang="ar-EG" dirty="0"/>
              <a:t>الخاصة، وبالتالي الوفاء بمسؤولية معينة، أو</a:t>
            </a:r>
          </a:p>
          <a:p>
            <a:pPr marL="0" indent="0" algn="r">
              <a:buNone/>
            </a:pPr>
            <a:r>
              <a:rPr lang="ar-EG" dirty="0"/>
              <a:t> يمكن أن تتعاون فئة مع فئات أخرى.</a:t>
            </a:r>
          </a:p>
          <a:p>
            <a:pPr marL="0" indent="0" algn="r">
              <a:buNone/>
            </a:pPr>
            <a:r>
              <a:rPr lang="ar-EG" dirty="0"/>
              <a:t>تحدد العلاقات </a:t>
            </a:r>
            <a:r>
              <a:rPr lang="ar-EG" dirty="0" smtClean="0"/>
              <a:t>بين ال</a:t>
            </a:r>
            <a:r>
              <a:rPr lang="ar-SA" dirty="0" smtClean="0"/>
              <a:t>كلاس و الكلاسيز الاخرى </a:t>
            </a:r>
            <a:endParaRPr lang="ar-EG" dirty="0"/>
          </a:p>
          <a:p>
            <a:pPr marL="0" indent="0" algn="r">
              <a:buNone/>
            </a:pPr>
            <a:r>
              <a:rPr lang="ar-EG" dirty="0"/>
              <a:t>يتم تحديد التعاون من خلال تحديد ما إذا كان يمكن للفئة الوفاء بكل مسؤولية بنفسها</a:t>
            </a:r>
          </a:p>
          <a:p>
            <a:pPr marL="0" indent="0" algn="r">
              <a:buNone/>
            </a:pPr>
            <a:r>
              <a:rPr lang="ar-EG" dirty="0"/>
              <a:t>ثلاث علاقات عامة مختلفة بين كلاس:</a:t>
            </a:r>
          </a:p>
          <a:p>
            <a:pPr marL="0" indent="0" algn="r">
              <a:buNone/>
            </a:pPr>
            <a:r>
              <a:rPr lang="ar-EG" dirty="0"/>
              <a:t> هو جزء من العلاقة</a:t>
            </a:r>
          </a:p>
          <a:p>
            <a:pPr marL="0" indent="0" algn="r">
              <a:buNone/>
            </a:pPr>
            <a:r>
              <a:rPr lang="ar-EG" dirty="0"/>
              <a:t> المعرفة - العلاقة</a:t>
            </a:r>
          </a:p>
          <a:p>
            <a:pPr marL="0" indent="0" algn="r">
              <a:buNone/>
            </a:pPr>
            <a:r>
              <a:rPr lang="ar-EG" dirty="0"/>
              <a:t> يعتمد على العلاقة</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69</a:t>
            </a:fld>
            <a:endParaRPr lang="en-US" altLang="en-US">
              <a:solidFill>
                <a:srgbClr val="000000"/>
              </a:solidFill>
            </a:endParaRPr>
          </a:p>
        </p:txBody>
      </p:sp>
    </p:spTree>
    <p:extLst>
      <p:ext uri="{BB962C8B-B14F-4D97-AF65-F5344CB8AC3E}">
        <p14:creationId xmlns:p14="http://schemas.microsoft.com/office/powerpoint/2010/main" val="189945613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2"/>
          <p:cNvSpPr>
            <a:spLocks noGrp="1" noChangeArrowheads="1"/>
          </p:cNvSpPr>
          <p:nvPr>
            <p:ph type="title"/>
          </p:nvPr>
        </p:nvSpPr>
        <p:spPr>
          <a:xfrm>
            <a:off x="2743203" y="1066805"/>
            <a:ext cx="7165975" cy="627063"/>
          </a:xfrm>
        </p:spPr>
        <p:txBody>
          <a:bodyPr>
            <a:normAutofit fontScale="90000"/>
          </a:bodyPr>
          <a:lstStyle/>
          <a:p>
            <a:pPr eaLnBrk="1" hangingPunct="1"/>
            <a:r>
              <a:rPr lang="en-US" altLang="en-US" sz="3600"/>
              <a:t>Associations and Dependencies</a:t>
            </a:r>
            <a:endParaRPr lang="en-US" altLang="en-US"/>
          </a:p>
        </p:txBody>
      </p:sp>
      <p:sp>
        <p:nvSpPr>
          <p:cNvPr id="19461" name="Rectangle 3"/>
          <p:cNvSpPr>
            <a:spLocks noGrp="1" noChangeArrowheads="1"/>
          </p:cNvSpPr>
          <p:nvPr>
            <p:ph idx="1"/>
          </p:nvPr>
        </p:nvSpPr>
        <p:spPr/>
        <p:txBody>
          <a:bodyPr>
            <a:normAutofit/>
          </a:bodyPr>
          <a:lstStyle/>
          <a:p>
            <a:pPr eaLnBrk="1" hangingPunct="1"/>
            <a:r>
              <a:rPr lang="en-US" altLang="en-US" dirty="0"/>
              <a:t>Two analysis classes are often related to one another in some fashion</a:t>
            </a:r>
          </a:p>
          <a:p>
            <a:pPr lvl="1" eaLnBrk="1" hangingPunct="1"/>
            <a:r>
              <a:rPr lang="en-US" altLang="en-US" dirty="0"/>
              <a:t> In UML these relationships are called </a:t>
            </a:r>
            <a:r>
              <a:rPr lang="en-US" altLang="en-US" i="1" dirty="0">
                <a:solidFill>
                  <a:schemeClr val="folHlink"/>
                </a:solidFill>
              </a:rPr>
              <a:t>associations</a:t>
            </a:r>
          </a:p>
          <a:p>
            <a:pPr lvl="1" eaLnBrk="1" hangingPunct="1"/>
            <a:r>
              <a:rPr lang="en-US" altLang="en-US" dirty="0"/>
              <a:t>Associations can be refined by indicating</a:t>
            </a:r>
            <a:r>
              <a:rPr lang="en-US" altLang="en-US" i="1" dirty="0"/>
              <a:t> </a:t>
            </a:r>
            <a:r>
              <a:rPr lang="en-US" altLang="en-US" i="1" dirty="0">
                <a:solidFill>
                  <a:schemeClr val="folHlink"/>
                </a:solidFill>
              </a:rPr>
              <a:t>multiplicity </a:t>
            </a:r>
            <a:r>
              <a:rPr lang="en-US" altLang="en-US" dirty="0"/>
              <a:t>(the term</a:t>
            </a:r>
            <a:r>
              <a:rPr lang="en-US" altLang="en-US" dirty="0">
                <a:solidFill>
                  <a:schemeClr val="folHlink"/>
                </a:solidFill>
              </a:rPr>
              <a:t> </a:t>
            </a:r>
            <a:r>
              <a:rPr lang="en-US" altLang="en-US" i="1" dirty="0">
                <a:solidFill>
                  <a:schemeClr val="folHlink"/>
                </a:solidFill>
              </a:rPr>
              <a:t>cardinality</a:t>
            </a:r>
            <a:r>
              <a:rPr lang="en-US" altLang="en-US" dirty="0">
                <a:solidFill>
                  <a:srgbClr val="F3FF07"/>
                </a:solidFill>
              </a:rPr>
              <a:t> </a:t>
            </a:r>
            <a:r>
              <a:rPr lang="en-US" altLang="en-US" dirty="0"/>
              <a:t>is used in data modeling</a:t>
            </a:r>
          </a:p>
          <a:p>
            <a:pPr eaLnBrk="1" hangingPunct="1"/>
            <a:r>
              <a:rPr lang="en-US" altLang="en-US" dirty="0"/>
              <a:t>In many instances, a client-server relationship exists between two analysis classes. </a:t>
            </a:r>
          </a:p>
          <a:p>
            <a:pPr lvl="1" eaLnBrk="1" hangingPunct="1"/>
            <a:r>
              <a:rPr lang="en-US" altLang="en-US" dirty="0"/>
              <a:t>In such cases, a client-class depends on the server-class in some way and a </a:t>
            </a:r>
            <a:r>
              <a:rPr lang="en-US" altLang="en-US" i="1" dirty="0">
                <a:solidFill>
                  <a:schemeClr val="folHlink"/>
                </a:solidFill>
              </a:rPr>
              <a:t>dependency relationship</a:t>
            </a:r>
            <a:r>
              <a:rPr lang="en-US" altLang="en-US" dirty="0"/>
              <a:t> is established</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9459" name="Slide Number Placeholder 4"/>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9C66DF0C-6905-4A6D-9A68-B1C066913CE4}" type="slidenum">
              <a:rPr lang="en-US" altLang="en-US" sz="1000"/>
              <a:pPr>
                <a:spcBef>
                  <a:spcPct val="0"/>
                </a:spcBef>
                <a:buClrTx/>
                <a:buSzTx/>
                <a:buFontTx/>
                <a:buNone/>
              </a:pPr>
              <a:t>70</a:t>
            </a:fld>
            <a:endParaRPr lang="en-US" altLang="en-US" sz="1000"/>
          </a:p>
        </p:txBody>
      </p:sp>
    </p:spTree>
    <p:extLst>
      <p:ext uri="{BB962C8B-B14F-4D97-AF65-F5344CB8AC3E}">
        <p14:creationId xmlns:p14="http://schemas.microsoft.com/office/powerpoint/2010/main" val="44214219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r">
              <a:buNone/>
            </a:pPr>
            <a:endParaRPr lang="ar-EG" dirty="0"/>
          </a:p>
          <a:p>
            <a:pPr marL="0" indent="0" algn="r">
              <a:buNone/>
            </a:pPr>
            <a:r>
              <a:rPr lang="ar-EG" dirty="0"/>
              <a:t>وغالبا ما ترتبط </a:t>
            </a:r>
            <a:r>
              <a:rPr lang="ar-SA" dirty="0" smtClean="0"/>
              <a:t>الكلاسيز </a:t>
            </a:r>
            <a:r>
              <a:rPr lang="ar-EG" dirty="0" smtClean="0"/>
              <a:t>تحليل</a:t>
            </a:r>
            <a:r>
              <a:rPr lang="ar-SA" dirty="0" smtClean="0"/>
              <a:t>يا</a:t>
            </a:r>
            <a:r>
              <a:rPr lang="ar-EG" dirty="0" smtClean="0"/>
              <a:t> </a:t>
            </a:r>
            <a:r>
              <a:rPr lang="ar-EG" dirty="0"/>
              <a:t>ببعضهما البعض بطريقة ما</a:t>
            </a:r>
          </a:p>
          <a:p>
            <a:pPr marL="0" indent="0" algn="r">
              <a:buNone/>
            </a:pPr>
            <a:r>
              <a:rPr lang="ar-EG" dirty="0"/>
              <a:t> في </a:t>
            </a:r>
            <a:r>
              <a:rPr lang="ar-SA" dirty="0" smtClean="0"/>
              <a:t>يو ام ال </a:t>
            </a:r>
            <a:r>
              <a:rPr lang="ar-EG" dirty="0" smtClean="0"/>
              <a:t> </a:t>
            </a:r>
            <a:r>
              <a:rPr lang="ar-EG" dirty="0"/>
              <a:t>تسمى هذه العلاقات الجمعيات</a:t>
            </a:r>
          </a:p>
          <a:p>
            <a:pPr marL="0" indent="0" algn="r">
              <a:buNone/>
            </a:pPr>
            <a:r>
              <a:rPr lang="ar-EG" dirty="0"/>
              <a:t>ويمكن تنقيح الجمعيات من خلال الإشارة إلى التعدد (يستخدم المصطلح كارديناليتي في </a:t>
            </a:r>
            <a:r>
              <a:rPr lang="ar-SA" dirty="0" smtClean="0"/>
              <a:t>ا</a:t>
            </a:r>
            <a:r>
              <a:rPr lang="ar-EG" dirty="0" smtClean="0"/>
              <a:t>نمذجة </a:t>
            </a:r>
            <a:r>
              <a:rPr lang="ar-EG" dirty="0"/>
              <a:t>البيانات</a:t>
            </a:r>
          </a:p>
          <a:p>
            <a:pPr marL="0" indent="0" algn="r">
              <a:buNone/>
            </a:pPr>
            <a:r>
              <a:rPr lang="ar-EG" dirty="0"/>
              <a:t>وفي كثير من الحالات، توجد علاقة بين العميل والخادم بين فئتين للتحليل.</a:t>
            </a:r>
          </a:p>
          <a:p>
            <a:pPr marL="0" indent="0" algn="r">
              <a:buNone/>
            </a:pPr>
            <a:r>
              <a:rPr lang="ar-EG" dirty="0"/>
              <a:t>في مثل هذه الحالات، </a:t>
            </a:r>
            <a:r>
              <a:rPr lang="ar-SA" dirty="0" smtClean="0"/>
              <a:t>ي</a:t>
            </a:r>
            <a:r>
              <a:rPr lang="ar-EG" dirty="0" smtClean="0"/>
              <a:t>عتمد </a:t>
            </a:r>
            <a:r>
              <a:rPr lang="ar-SA" dirty="0" smtClean="0"/>
              <a:t>الكلاس</a:t>
            </a:r>
            <a:r>
              <a:rPr lang="ar-EG" dirty="0" smtClean="0"/>
              <a:t> </a:t>
            </a:r>
            <a:r>
              <a:rPr lang="ar-SA" dirty="0" smtClean="0"/>
              <a:t>على </a:t>
            </a:r>
            <a:r>
              <a:rPr lang="ar-EG" dirty="0" smtClean="0"/>
              <a:t>العميل </a:t>
            </a:r>
            <a:r>
              <a:rPr lang="ar-EG" dirty="0"/>
              <a:t>على فئة الخادم بطريقة ما، ويتم تأسيس علاقة تبعية</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71</a:t>
            </a:fld>
            <a:endParaRPr lang="en-US" altLang="en-US">
              <a:solidFill>
                <a:srgbClr val="000000"/>
              </a:solidFill>
            </a:endParaRPr>
          </a:p>
        </p:txBody>
      </p:sp>
    </p:spTree>
    <p:extLst>
      <p:ext uri="{BB962C8B-B14F-4D97-AF65-F5344CB8AC3E}">
        <p14:creationId xmlns:p14="http://schemas.microsoft.com/office/powerpoint/2010/main" val="386905814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a:xfrm>
            <a:off x="2819402" y="1143005"/>
            <a:ext cx="5278439" cy="633413"/>
          </a:xfrm>
        </p:spPr>
        <p:txBody>
          <a:bodyPr>
            <a:normAutofit fontScale="90000"/>
          </a:bodyPr>
          <a:lstStyle/>
          <a:p>
            <a:pPr eaLnBrk="1" hangingPunct="1">
              <a:spcBef>
                <a:spcPts val="300"/>
              </a:spcBef>
            </a:pPr>
            <a:r>
              <a:rPr lang="en-US" altLang="en-US"/>
              <a:t>State Representations</a:t>
            </a:r>
          </a:p>
        </p:txBody>
      </p:sp>
      <p:sp>
        <p:nvSpPr>
          <p:cNvPr id="16389" name="Rectangle 3"/>
          <p:cNvSpPr>
            <a:spLocks noGrp="1" noChangeArrowheads="1"/>
          </p:cNvSpPr>
          <p:nvPr>
            <p:ph idx="1"/>
          </p:nvPr>
        </p:nvSpPr>
        <p:spPr/>
        <p:txBody>
          <a:bodyPr/>
          <a:lstStyle/>
          <a:p>
            <a:pPr eaLnBrk="1" hangingPunct="1">
              <a:lnSpc>
                <a:spcPct val="90000"/>
              </a:lnSpc>
            </a:pPr>
            <a:r>
              <a:rPr lang="en-US" altLang="en-US" sz="2000" dirty="0"/>
              <a:t>In the context of behavioral modeling, two different characterizations of states must be considered: </a:t>
            </a:r>
          </a:p>
          <a:p>
            <a:pPr lvl="1" eaLnBrk="1" hangingPunct="1">
              <a:lnSpc>
                <a:spcPct val="90000"/>
              </a:lnSpc>
            </a:pPr>
            <a:r>
              <a:rPr lang="en-US" altLang="en-US" sz="1800" dirty="0">
                <a:solidFill>
                  <a:schemeClr val="folHlink"/>
                </a:solidFill>
              </a:rPr>
              <a:t>the state of each class as the system performs its function and</a:t>
            </a:r>
          </a:p>
          <a:p>
            <a:pPr lvl="1" eaLnBrk="1" hangingPunct="1">
              <a:lnSpc>
                <a:spcPct val="90000"/>
              </a:lnSpc>
            </a:pPr>
            <a:r>
              <a:rPr lang="en-US" altLang="en-US" sz="1800" dirty="0">
                <a:solidFill>
                  <a:schemeClr val="folHlink"/>
                </a:solidFill>
              </a:rPr>
              <a:t>the state of the system as observed from the outside as the system performs its function</a:t>
            </a:r>
          </a:p>
          <a:p>
            <a:pPr eaLnBrk="1" hangingPunct="1">
              <a:lnSpc>
                <a:spcPct val="90000"/>
              </a:lnSpc>
            </a:pPr>
            <a:r>
              <a:rPr lang="en-US" altLang="en-US" sz="2000" dirty="0"/>
              <a:t>The state of a class takes on both passive and active characteristics [CHA93]. </a:t>
            </a:r>
          </a:p>
          <a:p>
            <a:pPr lvl="1" eaLnBrk="1" hangingPunct="1">
              <a:lnSpc>
                <a:spcPct val="90000"/>
              </a:lnSpc>
            </a:pPr>
            <a:r>
              <a:rPr lang="en-US" altLang="en-US" sz="1800" dirty="0"/>
              <a:t>A </a:t>
            </a:r>
            <a:r>
              <a:rPr lang="en-US" altLang="en-US" sz="1800" i="1" dirty="0">
                <a:solidFill>
                  <a:schemeClr val="folHlink"/>
                </a:solidFill>
              </a:rPr>
              <a:t>passive state</a:t>
            </a:r>
            <a:r>
              <a:rPr lang="en-US" altLang="en-US" sz="1800" dirty="0">
                <a:solidFill>
                  <a:schemeClr val="folHlink"/>
                </a:solidFill>
              </a:rPr>
              <a:t> </a:t>
            </a:r>
            <a:r>
              <a:rPr lang="en-US" altLang="en-US" sz="1800" dirty="0"/>
              <a:t>is simply the current status of all of an object’s attributes.</a:t>
            </a:r>
          </a:p>
          <a:p>
            <a:pPr lvl="1" eaLnBrk="1" hangingPunct="1">
              <a:lnSpc>
                <a:spcPct val="90000"/>
              </a:lnSpc>
            </a:pPr>
            <a:r>
              <a:rPr lang="en-US" altLang="en-US" sz="1800" dirty="0"/>
              <a:t>The </a:t>
            </a:r>
            <a:r>
              <a:rPr lang="en-US" altLang="en-US" sz="1800" i="1" dirty="0">
                <a:solidFill>
                  <a:schemeClr val="folHlink"/>
                </a:solidFill>
              </a:rPr>
              <a:t>active state</a:t>
            </a:r>
            <a:r>
              <a:rPr lang="en-US" altLang="en-US" sz="1800" dirty="0"/>
              <a:t> of an object indicates the current status of the object as it undergoes a continuing transformation or processing. </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6387" name="Slide Number Placeholder 4"/>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303E3673-60A3-4696-97B7-6498B7F5FCBA}" type="slidenum">
              <a:rPr lang="en-US" altLang="en-US" sz="1000"/>
              <a:pPr>
                <a:spcBef>
                  <a:spcPct val="0"/>
                </a:spcBef>
                <a:buClrTx/>
                <a:buSzTx/>
                <a:buFontTx/>
                <a:buNone/>
              </a:pPr>
              <a:t>72</a:t>
            </a:fld>
            <a:endParaRPr lang="en-US" altLang="en-US" sz="1000"/>
          </a:p>
        </p:txBody>
      </p:sp>
    </p:spTree>
    <p:extLst>
      <p:ext uri="{BB962C8B-B14F-4D97-AF65-F5344CB8AC3E}">
        <p14:creationId xmlns:p14="http://schemas.microsoft.com/office/powerpoint/2010/main" val="404161672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r">
              <a:buNone/>
            </a:pPr>
            <a:endParaRPr lang="ar-EG" dirty="0"/>
          </a:p>
          <a:p>
            <a:pPr marL="0" indent="0" algn="r">
              <a:buNone/>
            </a:pPr>
            <a:r>
              <a:rPr lang="ar-EG" dirty="0"/>
              <a:t>في سياق </a:t>
            </a:r>
            <a:r>
              <a:rPr lang="ar-EG" dirty="0" smtClean="0"/>
              <a:t>ال</a:t>
            </a:r>
            <a:r>
              <a:rPr lang="ar-SA" dirty="0" smtClean="0"/>
              <a:t>ا</a:t>
            </a:r>
            <a:r>
              <a:rPr lang="ar-EG" dirty="0" smtClean="0"/>
              <a:t>نمذجة </a:t>
            </a:r>
            <a:r>
              <a:rPr lang="ar-EG" dirty="0"/>
              <a:t>السلوكية، يجب النظر في توصيفين مختلفين </a:t>
            </a:r>
            <a:r>
              <a:rPr lang="ar-EG" dirty="0" smtClean="0"/>
              <a:t>لل</a:t>
            </a:r>
            <a:r>
              <a:rPr lang="ar-SA" dirty="0" smtClean="0"/>
              <a:t>حالات </a:t>
            </a:r>
            <a:r>
              <a:rPr lang="ar-EG" dirty="0" smtClean="0"/>
              <a:t>:</a:t>
            </a:r>
            <a:endParaRPr lang="ar-EG" dirty="0"/>
          </a:p>
          <a:p>
            <a:pPr marL="0" indent="0" algn="r">
              <a:buNone/>
            </a:pPr>
            <a:r>
              <a:rPr lang="ar-EG" dirty="0" smtClean="0"/>
              <a:t>حالة </a:t>
            </a:r>
            <a:r>
              <a:rPr lang="ar-EG" dirty="0"/>
              <a:t>كل فئة </a:t>
            </a:r>
            <a:r>
              <a:rPr lang="ar-EG" dirty="0" smtClean="0"/>
              <a:t>حيث</a:t>
            </a:r>
            <a:r>
              <a:rPr lang="ar-SA" dirty="0"/>
              <a:t> </a:t>
            </a:r>
            <a:r>
              <a:rPr lang="ar-SA" dirty="0" smtClean="0"/>
              <a:t>فيها</a:t>
            </a:r>
            <a:r>
              <a:rPr lang="ar-EG" dirty="0" smtClean="0"/>
              <a:t> </a:t>
            </a:r>
            <a:r>
              <a:rPr lang="ar-EG" dirty="0"/>
              <a:t>يقوم النظام بوظيفته وحالة النظام كما لوحظ من الخارج حيث يقوم النظام بوظيفته.</a:t>
            </a:r>
          </a:p>
          <a:p>
            <a:pPr marL="0" indent="0" algn="r">
              <a:buNone/>
            </a:pPr>
            <a:endParaRPr lang="ar-SA" dirty="0" smtClean="0"/>
          </a:p>
          <a:p>
            <a:pPr marL="0" indent="0" algn="r">
              <a:buNone/>
            </a:pPr>
            <a:r>
              <a:rPr lang="ar-EG" dirty="0" smtClean="0"/>
              <a:t>حالة ال</a:t>
            </a:r>
            <a:r>
              <a:rPr lang="ar-SA" dirty="0" smtClean="0"/>
              <a:t>كلاس </a:t>
            </a:r>
            <a:r>
              <a:rPr lang="ar-EG" dirty="0" smtClean="0"/>
              <a:t>تأخذ </a:t>
            </a:r>
            <a:r>
              <a:rPr lang="ar-EG" dirty="0"/>
              <a:t>على حد سواء الخصائص السلبية والنشطة.</a:t>
            </a:r>
          </a:p>
          <a:p>
            <a:pPr marL="0" indent="0" algn="r">
              <a:buNone/>
            </a:pPr>
            <a:endParaRPr lang="ar-SA" dirty="0" smtClean="0"/>
          </a:p>
          <a:p>
            <a:pPr marL="0" indent="0" algn="r">
              <a:buNone/>
            </a:pPr>
            <a:r>
              <a:rPr lang="ar-EG" dirty="0" smtClean="0"/>
              <a:t>الحالة </a:t>
            </a:r>
            <a:r>
              <a:rPr lang="ar-EG" dirty="0"/>
              <a:t>السلبية هي ببساطة الوضع الحالي لكل سمات الكائن.</a:t>
            </a:r>
          </a:p>
          <a:p>
            <a:pPr marL="0" indent="0" algn="r">
              <a:buNone/>
            </a:pPr>
            <a:r>
              <a:rPr lang="ar-EG" dirty="0"/>
              <a:t>تشير الحالة النشطة للكائن إلى الحالة الحالية للكائن حيث أنه يخضع لعملية تحويل أو معالجة مستمرة.</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73</a:t>
            </a:fld>
            <a:endParaRPr lang="en-US" altLang="en-US">
              <a:solidFill>
                <a:srgbClr val="000000"/>
              </a:solidFill>
            </a:endParaRPr>
          </a:p>
        </p:txBody>
      </p:sp>
    </p:spTree>
    <p:extLst>
      <p:ext uri="{BB962C8B-B14F-4D97-AF65-F5344CB8AC3E}">
        <p14:creationId xmlns:p14="http://schemas.microsoft.com/office/powerpoint/2010/main" val="346164983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2"/>
          <p:cNvSpPr>
            <a:spLocks noGrp="1" noChangeArrowheads="1"/>
          </p:cNvSpPr>
          <p:nvPr>
            <p:ph type="title"/>
          </p:nvPr>
        </p:nvSpPr>
        <p:spPr>
          <a:xfrm>
            <a:off x="2743200" y="1143000"/>
            <a:ext cx="7162800" cy="514350"/>
          </a:xfrm>
          <a:noFill/>
        </p:spPr>
        <p:txBody>
          <a:bodyPr vert="horz" wrap="square" lIns="90487" tIns="44450" rIns="90487" bIns="44450" numCol="1" anchor="ctr" anchorCtr="0" compatLnSpc="1">
            <a:prstTxWarp prst="textNoShape">
              <a:avLst/>
            </a:prstTxWarp>
            <a:normAutofit fontScale="90000"/>
          </a:bodyPr>
          <a:lstStyle/>
          <a:p>
            <a:pPr eaLnBrk="1" hangingPunct="1"/>
            <a:r>
              <a:rPr lang="en-US" altLang="en-US"/>
              <a:t>The States of a System</a:t>
            </a:r>
          </a:p>
        </p:txBody>
      </p:sp>
      <p:sp>
        <p:nvSpPr>
          <p:cNvPr id="18437" name="Rectangle 3"/>
          <p:cNvSpPr>
            <a:spLocks noGrp="1" noChangeArrowheads="1"/>
          </p:cNvSpPr>
          <p:nvPr>
            <p:ph idx="1"/>
          </p:nvPr>
        </p:nvSpPr>
        <p:spPr>
          <a:xfrm>
            <a:off x="3352800" y="1828800"/>
            <a:ext cx="6096000" cy="4191000"/>
          </a:xfrm>
          <a:noFill/>
        </p:spPr>
        <p:txBody>
          <a:bodyPr vert="horz" wrap="square" lIns="90487" tIns="44450" rIns="90487" bIns="44450" numCol="1" anchor="t" anchorCtr="0" compatLnSpc="1">
            <a:prstTxWarp prst="textNoShape">
              <a:avLst/>
            </a:prstTxWarp>
            <a:normAutofit/>
          </a:bodyPr>
          <a:lstStyle/>
          <a:p>
            <a:pPr eaLnBrk="1" hangingPunct="1"/>
            <a:r>
              <a:rPr lang="en-US" altLang="en-US" dirty="0">
                <a:solidFill>
                  <a:schemeClr val="folHlink"/>
                </a:solidFill>
              </a:rPr>
              <a:t>state</a:t>
            </a:r>
            <a:r>
              <a:rPr lang="en-US" altLang="en-US" dirty="0"/>
              <a:t>—a set of observable </a:t>
            </a:r>
            <a:r>
              <a:rPr lang="en-US" altLang="en-US" dirty="0" err="1"/>
              <a:t>circum</a:t>
            </a:r>
            <a:r>
              <a:rPr lang="en-US" altLang="en-US" dirty="0"/>
              <a:t>-stances that characterizes the behavior of a system at a given time</a:t>
            </a:r>
          </a:p>
          <a:p>
            <a:pPr eaLnBrk="1" hangingPunct="1"/>
            <a:r>
              <a:rPr lang="en-US" altLang="en-US" dirty="0">
                <a:solidFill>
                  <a:schemeClr val="folHlink"/>
                </a:solidFill>
              </a:rPr>
              <a:t>state transition</a:t>
            </a:r>
            <a:r>
              <a:rPr lang="en-US" altLang="en-US" dirty="0"/>
              <a:t>—the movement from one state to another</a:t>
            </a:r>
          </a:p>
          <a:p>
            <a:pPr eaLnBrk="1" hangingPunct="1"/>
            <a:r>
              <a:rPr lang="en-US" altLang="en-US" dirty="0">
                <a:solidFill>
                  <a:schemeClr val="folHlink"/>
                </a:solidFill>
              </a:rPr>
              <a:t>event</a:t>
            </a:r>
            <a:r>
              <a:rPr lang="en-US" altLang="en-US" dirty="0"/>
              <a:t>—an occurrence that causes the system to exhibit some predictable form of behavior</a:t>
            </a:r>
          </a:p>
          <a:p>
            <a:pPr eaLnBrk="1" hangingPunct="1"/>
            <a:r>
              <a:rPr lang="en-US" altLang="en-US" dirty="0">
                <a:solidFill>
                  <a:schemeClr val="folHlink"/>
                </a:solidFill>
              </a:rPr>
              <a:t>action</a:t>
            </a:r>
            <a:r>
              <a:rPr lang="en-US" altLang="en-US" dirty="0"/>
              <a:t>—process that occurs as a consequence of making a transition</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8435" name="Slide Number Placeholder 4"/>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7090291F-876D-492C-9627-7F61FBA7BA4B}" type="slidenum">
              <a:rPr lang="en-US" altLang="en-US" sz="1000"/>
              <a:pPr>
                <a:spcBef>
                  <a:spcPct val="0"/>
                </a:spcBef>
                <a:buClrTx/>
                <a:buSzTx/>
                <a:buFontTx/>
                <a:buNone/>
              </a:pPr>
              <a:t>74</a:t>
            </a:fld>
            <a:endParaRPr lang="en-US" altLang="en-US" sz="1000"/>
          </a:p>
        </p:txBody>
      </p:sp>
    </p:spTree>
    <p:extLst>
      <p:ext uri="{BB962C8B-B14F-4D97-AF65-F5344CB8AC3E}">
        <p14:creationId xmlns:p14="http://schemas.microsoft.com/office/powerpoint/2010/main" val="1139814539"/>
      </p:ext>
    </p:extLst>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r">
              <a:buNone/>
            </a:pPr>
            <a:endParaRPr lang="ar-EG" dirty="0"/>
          </a:p>
          <a:p>
            <a:pPr marL="0" indent="0" algn="r">
              <a:buNone/>
            </a:pPr>
            <a:r>
              <a:rPr lang="ar-EG" dirty="0" smtClean="0"/>
              <a:t>ال</a:t>
            </a:r>
            <a:r>
              <a:rPr lang="ar-SA" dirty="0" smtClean="0"/>
              <a:t>حالة</a:t>
            </a:r>
            <a:r>
              <a:rPr lang="ar-EG" dirty="0" smtClean="0"/>
              <a:t> </a:t>
            </a:r>
            <a:r>
              <a:rPr lang="ar-EG" dirty="0"/>
              <a:t>- مجموعة من المواقف التي يمكن ملاحظتها والتي تميز سلوك النظام في وقت معين</a:t>
            </a:r>
          </a:p>
          <a:p>
            <a:pPr marL="0" indent="0" algn="r">
              <a:buNone/>
            </a:pPr>
            <a:r>
              <a:rPr lang="ar-EG" dirty="0"/>
              <a:t>الانتقال من </a:t>
            </a:r>
            <a:r>
              <a:rPr lang="ar-SA" dirty="0" smtClean="0"/>
              <a:t>حالة</a:t>
            </a:r>
            <a:r>
              <a:rPr lang="ar-EG" dirty="0" smtClean="0"/>
              <a:t> </a:t>
            </a:r>
            <a:r>
              <a:rPr lang="ar-EG" dirty="0"/>
              <a:t>إلى أخرى</a:t>
            </a:r>
          </a:p>
          <a:p>
            <a:pPr marL="0" indent="0" algn="r">
              <a:buNone/>
            </a:pPr>
            <a:r>
              <a:rPr lang="ar-EG" dirty="0"/>
              <a:t>الحدث - وهو حدث </a:t>
            </a:r>
            <a:r>
              <a:rPr lang="ar-EG" dirty="0" smtClean="0"/>
              <a:t>يسبب</a:t>
            </a:r>
            <a:r>
              <a:rPr lang="ar-SA" dirty="0" smtClean="0"/>
              <a:t>ه</a:t>
            </a:r>
            <a:r>
              <a:rPr lang="ar-EG" dirty="0" smtClean="0"/>
              <a:t> </a:t>
            </a:r>
            <a:r>
              <a:rPr lang="ar-EG" dirty="0"/>
              <a:t>النظام لعرض بعض أشكال </a:t>
            </a:r>
            <a:r>
              <a:rPr lang="ar-SA" dirty="0" smtClean="0"/>
              <a:t>التي </a:t>
            </a:r>
            <a:r>
              <a:rPr lang="ar-EG" dirty="0" smtClean="0"/>
              <a:t>يمكن </a:t>
            </a:r>
            <a:r>
              <a:rPr lang="ar-EG" dirty="0"/>
              <a:t>التنبؤ بها من السلوك</a:t>
            </a:r>
          </a:p>
          <a:p>
            <a:pPr marL="0" indent="0" algn="r">
              <a:buNone/>
            </a:pPr>
            <a:r>
              <a:rPr lang="ar-EG" dirty="0"/>
              <a:t>عملية الإجراء التي تحدث كنتيجة لإجراء الانتقال</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75</a:t>
            </a:fld>
            <a:endParaRPr lang="en-US" altLang="en-US">
              <a:solidFill>
                <a:srgbClr val="000000"/>
              </a:solidFill>
            </a:endParaRPr>
          </a:p>
        </p:txBody>
      </p:sp>
    </p:spTree>
    <p:extLst>
      <p:ext uri="{BB962C8B-B14F-4D97-AF65-F5344CB8AC3E}">
        <p14:creationId xmlns:p14="http://schemas.microsoft.com/office/powerpoint/2010/main" val="373132066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2"/>
          <p:cNvSpPr>
            <a:spLocks noGrp="1" noChangeArrowheads="1"/>
          </p:cNvSpPr>
          <p:nvPr>
            <p:ph type="title"/>
          </p:nvPr>
        </p:nvSpPr>
        <p:spPr/>
        <p:txBody>
          <a:bodyPr/>
          <a:lstStyle/>
          <a:p>
            <a:pPr eaLnBrk="1" hangingPunct="1"/>
            <a:r>
              <a:rPr lang="en-US" altLang="en-US" sz="3200"/>
              <a:t>Patterns for Requirements Modeling</a:t>
            </a:r>
            <a:endParaRPr lang="en-US" altLang="en-US"/>
          </a:p>
        </p:txBody>
      </p:sp>
      <p:sp>
        <p:nvSpPr>
          <p:cNvPr id="22533" name="Rectangle 3"/>
          <p:cNvSpPr>
            <a:spLocks noGrp="1" noChangeArrowheads="1"/>
          </p:cNvSpPr>
          <p:nvPr>
            <p:ph idx="1"/>
          </p:nvPr>
        </p:nvSpPr>
        <p:spPr/>
        <p:txBody>
          <a:bodyPr/>
          <a:lstStyle/>
          <a:p>
            <a:pPr eaLnBrk="1" hangingPunct="1"/>
            <a:r>
              <a:rPr lang="en-US" altLang="en-US" sz="2000" dirty="0">
                <a:latin typeface="Palatino" pitchFamily="-128" charset="0"/>
              </a:rPr>
              <a:t>Software patterns are a mechanism for capturing domain knowledge in a way that allows it to be reapplied when a new problem is encountered</a:t>
            </a:r>
          </a:p>
          <a:p>
            <a:pPr lvl="1" eaLnBrk="1" hangingPunct="1"/>
            <a:r>
              <a:rPr lang="en-US" altLang="en-US" sz="1800" dirty="0">
                <a:latin typeface="Palatino" pitchFamily="-128" charset="0"/>
              </a:rPr>
              <a:t>domain knowledge can be applied to a new problem within the same application domain</a:t>
            </a:r>
          </a:p>
          <a:p>
            <a:pPr lvl="1" eaLnBrk="1" hangingPunct="1"/>
            <a:r>
              <a:rPr lang="en-US" altLang="en-US" sz="1800" dirty="0">
                <a:latin typeface="Palatino" pitchFamily="-128" charset="0"/>
              </a:rPr>
              <a:t>the domain knowledge captured by a pattern can be applied by analogy to a completely different application domain.</a:t>
            </a:r>
          </a:p>
          <a:p>
            <a:pPr eaLnBrk="1" hangingPunct="1"/>
            <a:r>
              <a:rPr lang="en-US" altLang="en-US" sz="2000" dirty="0">
                <a:latin typeface="Palatino" pitchFamily="-128" charset="0"/>
              </a:rPr>
              <a:t>The original author of an analysis pattern does not “create” the pattern, but rather, </a:t>
            </a:r>
            <a:r>
              <a:rPr lang="en-US" altLang="en-US" sz="2000" i="1" dirty="0">
                <a:latin typeface="Palatino" pitchFamily="-128" charset="0"/>
              </a:rPr>
              <a:t>discovers</a:t>
            </a:r>
            <a:r>
              <a:rPr lang="en-US" altLang="en-US" sz="2000" dirty="0">
                <a:latin typeface="Palatino" pitchFamily="-128" charset="0"/>
              </a:rPr>
              <a:t> it as requirements engineering work is being conducted. </a:t>
            </a:r>
          </a:p>
          <a:p>
            <a:pPr eaLnBrk="1" hangingPunct="1"/>
            <a:r>
              <a:rPr lang="en-US" altLang="en-US" sz="2000" dirty="0">
                <a:latin typeface="Palatino" pitchFamily="-128" charset="0"/>
              </a:rPr>
              <a:t>Once the pattern has been discovered, it is documented</a:t>
            </a:r>
            <a:endParaRPr lang="en-US" altLang="en-US" sz="2000" dirty="0"/>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22531" name="Slide Number Placeholder 4"/>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1126A1FF-A93A-4B14-846E-AC5369D23083}" type="slidenum">
              <a:rPr lang="en-US" altLang="en-US" sz="1000"/>
              <a:pPr>
                <a:spcBef>
                  <a:spcPct val="0"/>
                </a:spcBef>
                <a:buClrTx/>
                <a:buSzTx/>
                <a:buFontTx/>
                <a:buNone/>
              </a:pPr>
              <a:t>76</a:t>
            </a:fld>
            <a:endParaRPr lang="en-US" altLang="en-US" sz="1000"/>
          </a:p>
        </p:txBody>
      </p:sp>
    </p:spTree>
    <p:extLst>
      <p:ext uri="{BB962C8B-B14F-4D97-AF65-F5344CB8AC3E}">
        <p14:creationId xmlns:p14="http://schemas.microsoft.com/office/powerpoint/2010/main" val="97467857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r">
              <a:buNone/>
            </a:pPr>
            <a:endParaRPr lang="ar-EG" dirty="0"/>
          </a:p>
          <a:p>
            <a:pPr marL="0" indent="0" algn="r">
              <a:buNone/>
            </a:pPr>
            <a:r>
              <a:rPr lang="ar-EG" dirty="0"/>
              <a:t>أنماط البرمجيات هي آلية لالتقاط المعرفة بالنطاق بطريقة تسمح بإعادة تطبيقه عند مواجهة مشكلة جديدة</a:t>
            </a:r>
          </a:p>
          <a:p>
            <a:pPr marL="0" indent="0" algn="r">
              <a:buNone/>
            </a:pPr>
            <a:r>
              <a:rPr lang="ar-EG" dirty="0"/>
              <a:t>يمكن تطبيق معرفة المجال على مشكلة جديدة داخل نطاق التطبيق نفسه</a:t>
            </a:r>
          </a:p>
          <a:p>
            <a:pPr marL="0" indent="0" algn="r">
              <a:buNone/>
            </a:pPr>
            <a:r>
              <a:rPr lang="ar-EG" dirty="0"/>
              <a:t>يمكن تطبيق معرفة المجال التي يتم التقاطها بواسطة نمط بالقياس إلى نطاق تطبيق مختلف تماما.</a:t>
            </a:r>
          </a:p>
          <a:p>
            <a:pPr marL="0" indent="0" algn="r">
              <a:buNone/>
            </a:pPr>
            <a:r>
              <a:rPr lang="ar-EG" dirty="0"/>
              <a:t>المؤلف الأصلي لنمط التحليل </a:t>
            </a:r>
            <a:r>
              <a:rPr lang="ar-EG" dirty="0" smtClean="0"/>
              <a:t>ل</a:t>
            </a:r>
            <a:r>
              <a:rPr lang="ar-SA" dirty="0" smtClean="0"/>
              <a:t>م ينشئ </a:t>
            </a:r>
            <a:r>
              <a:rPr lang="ar-EG" dirty="0" smtClean="0"/>
              <a:t>النمط</a:t>
            </a:r>
            <a:r>
              <a:rPr lang="ar-EG" dirty="0"/>
              <a:t>، ولكن بدلا من ذلك، </a:t>
            </a:r>
            <a:r>
              <a:rPr lang="ar-SA" dirty="0" smtClean="0"/>
              <a:t>ا</a:t>
            </a:r>
            <a:r>
              <a:rPr lang="ar-EG" dirty="0" smtClean="0"/>
              <a:t>كتشف </a:t>
            </a:r>
            <a:r>
              <a:rPr lang="ar-EG" dirty="0"/>
              <a:t>أنه يجري </a:t>
            </a:r>
            <a:r>
              <a:rPr lang="ar-EG" dirty="0" smtClean="0"/>
              <a:t>إجراء</a:t>
            </a:r>
            <a:r>
              <a:rPr lang="ar-SA" dirty="0" smtClean="0"/>
              <a:t>ات المتطلبات </a:t>
            </a:r>
            <a:r>
              <a:rPr lang="ar-SA" dirty="0"/>
              <a:t>ل</a:t>
            </a:r>
            <a:r>
              <a:rPr lang="ar-EG" dirty="0" smtClean="0"/>
              <a:t>لأعمال الهن</a:t>
            </a:r>
            <a:r>
              <a:rPr lang="ar-SA" dirty="0" smtClean="0"/>
              <a:t>دسية </a:t>
            </a:r>
            <a:r>
              <a:rPr lang="ar-EG" dirty="0" smtClean="0"/>
              <a:t>.</a:t>
            </a:r>
            <a:endParaRPr lang="ar-EG" dirty="0"/>
          </a:p>
          <a:p>
            <a:pPr marL="0" indent="0" algn="r">
              <a:buNone/>
            </a:pPr>
            <a:r>
              <a:rPr lang="ar-EG" dirty="0"/>
              <a:t>وبمجرد اكتشاف النمط، </a:t>
            </a:r>
            <a:r>
              <a:rPr lang="ar-EG" dirty="0" smtClean="0"/>
              <a:t>تم </a:t>
            </a:r>
            <a:r>
              <a:rPr lang="ar-EG" dirty="0"/>
              <a:t>توثيقه</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77</a:t>
            </a:fld>
            <a:endParaRPr lang="en-US" altLang="en-US">
              <a:solidFill>
                <a:srgbClr val="000000"/>
              </a:solidFill>
            </a:endParaRPr>
          </a:p>
        </p:txBody>
      </p:sp>
    </p:spTree>
    <p:extLst>
      <p:ext uri="{BB962C8B-B14F-4D97-AF65-F5344CB8AC3E}">
        <p14:creationId xmlns:p14="http://schemas.microsoft.com/office/powerpoint/2010/main" val="139152656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2"/>
          <p:cNvSpPr>
            <a:spLocks noGrp="1" noChangeArrowheads="1"/>
          </p:cNvSpPr>
          <p:nvPr>
            <p:ph type="title"/>
          </p:nvPr>
        </p:nvSpPr>
        <p:spPr/>
        <p:txBody>
          <a:bodyPr/>
          <a:lstStyle/>
          <a:p>
            <a:pPr eaLnBrk="1" hangingPunct="1"/>
            <a:r>
              <a:rPr lang="en-US" altLang="en-US" sz="3600"/>
              <a:t>Discovering Analysis Patterns</a:t>
            </a:r>
            <a:endParaRPr lang="en-US" altLang="en-US"/>
          </a:p>
        </p:txBody>
      </p:sp>
      <p:sp>
        <p:nvSpPr>
          <p:cNvPr id="23557" name="Rectangle 3"/>
          <p:cNvSpPr>
            <a:spLocks noGrp="1" noChangeArrowheads="1"/>
          </p:cNvSpPr>
          <p:nvPr>
            <p:ph idx="1"/>
          </p:nvPr>
        </p:nvSpPr>
        <p:spPr/>
        <p:txBody>
          <a:bodyPr/>
          <a:lstStyle/>
          <a:p>
            <a:pPr eaLnBrk="1" hangingPunct="1"/>
            <a:r>
              <a:rPr lang="en-US" altLang="en-US" dirty="0">
                <a:latin typeface="Palatino" pitchFamily="-128" charset="0"/>
              </a:rPr>
              <a:t>The most basic element in the description of a requirements model is the use case. </a:t>
            </a:r>
          </a:p>
          <a:p>
            <a:pPr eaLnBrk="1" hangingPunct="1"/>
            <a:r>
              <a:rPr lang="en-US" altLang="en-US" dirty="0">
                <a:latin typeface="Palatino" pitchFamily="-128" charset="0"/>
              </a:rPr>
              <a:t>A coherent set of use cases may serve as the basis for discovering one or more</a:t>
            </a:r>
            <a:r>
              <a:rPr lang="en-US" altLang="en-US" i="1" dirty="0">
                <a:latin typeface="Palatino" pitchFamily="-128" charset="0"/>
              </a:rPr>
              <a:t> </a:t>
            </a:r>
            <a:r>
              <a:rPr lang="en-US" altLang="en-US" dirty="0">
                <a:latin typeface="Palatino" pitchFamily="-128" charset="0"/>
              </a:rPr>
              <a:t>analysis patterns. </a:t>
            </a:r>
          </a:p>
          <a:p>
            <a:pPr eaLnBrk="1" hangingPunct="1"/>
            <a:r>
              <a:rPr lang="en-US" altLang="en-US" dirty="0">
                <a:latin typeface="Palatino" pitchFamily="-128" charset="0"/>
              </a:rPr>
              <a:t>A </a:t>
            </a:r>
            <a:r>
              <a:rPr lang="en-US" altLang="en-US" i="1" dirty="0">
                <a:latin typeface="Palatino" pitchFamily="-128" charset="0"/>
              </a:rPr>
              <a:t>semantic analysis pattern</a:t>
            </a:r>
            <a:r>
              <a:rPr lang="en-US" altLang="en-US" dirty="0">
                <a:latin typeface="Palatino" pitchFamily="-128" charset="0"/>
              </a:rPr>
              <a:t> (SAP) “</a:t>
            </a:r>
            <a:r>
              <a:rPr lang="en-US" altLang="en-US" dirty="0">
                <a:latin typeface="Times New Roman" panose="02020603050405020304" pitchFamily="18" charset="0"/>
              </a:rPr>
              <a:t>is a pattern that describes a small set of coherent use cases that together describe a basic generic application.” </a:t>
            </a:r>
            <a:r>
              <a:rPr lang="en-US" altLang="en-US" dirty="0">
                <a:latin typeface="Palatino" pitchFamily="-128" charset="0"/>
              </a:rPr>
              <a:t>[Fer00] </a:t>
            </a:r>
          </a:p>
        </p:txBody>
      </p:sp>
      <p:sp>
        <p:nvSpPr>
          <p:cNvPr id="4" name="Footer Placeholder 3"/>
          <p:cNvSpPr>
            <a:spLocks noGrp="1"/>
          </p:cNvSpPr>
          <p:nvPr>
            <p:ph type="ftr" sz="quarter" idx="11"/>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23555" name="Slide Number Placeholder 4"/>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1D4C09FB-B93A-4FB6-8A65-B8C55FD0C4BD}" type="slidenum">
              <a:rPr lang="en-US" altLang="en-US" sz="1000"/>
              <a:pPr>
                <a:spcBef>
                  <a:spcPct val="0"/>
                </a:spcBef>
                <a:buClrTx/>
                <a:buSzTx/>
                <a:buFontTx/>
                <a:buNone/>
              </a:pPr>
              <a:t>78</a:t>
            </a:fld>
            <a:endParaRPr lang="en-US" altLang="en-US" sz="1000"/>
          </a:p>
        </p:txBody>
      </p:sp>
    </p:spTree>
    <p:extLst>
      <p:ext uri="{BB962C8B-B14F-4D97-AF65-F5344CB8AC3E}">
        <p14:creationId xmlns:p14="http://schemas.microsoft.com/office/powerpoint/2010/main" val="283050311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r">
              <a:buNone/>
            </a:pPr>
            <a:r>
              <a:rPr lang="ar-EG" dirty="0" smtClean="0"/>
              <a:t>العنصر </a:t>
            </a:r>
            <a:r>
              <a:rPr lang="ar-EG" dirty="0"/>
              <a:t>الأساسي في وصف نموذج المتطلبات هو حالة الاستخدام.</a:t>
            </a:r>
          </a:p>
          <a:p>
            <a:pPr marL="0" indent="0" algn="r">
              <a:buNone/>
            </a:pPr>
            <a:r>
              <a:rPr lang="ar-EG" dirty="0"/>
              <a:t>ويمكن أن تستخدم مجموعة متماسكة من حالات الاستخدام كأساس لاكتشاف واحد أو أكثر من أنماط التحليل.</a:t>
            </a:r>
          </a:p>
          <a:p>
            <a:pPr marL="0" indent="0" algn="r">
              <a:buNone/>
            </a:pPr>
            <a:r>
              <a:rPr lang="ar-EG" dirty="0"/>
              <a:t>نمط التحليل الدلالي (ساب) "هو نمط يصف مجموعة صغيرة من حالات الاستخدام المتماسكة التي تصف معا تطبيق عام </a:t>
            </a:r>
            <a:r>
              <a:rPr lang="ar-EG" dirty="0" smtClean="0"/>
              <a:t>أساس</a:t>
            </a:r>
            <a:r>
              <a:rPr lang="ar-SA" dirty="0" smtClean="0"/>
              <a:t>ي .</a:t>
            </a:r>
            <a:endParaRPr lang="en-US" dirty="0"/>
          </a:p>
        </p:txBody>
      </p:sp>
      <p:sp>
        <p:nvSpPr>
          <p:cNvPr id="4" name="Footer Placeholder 3"/>
          <p:cNvSpPr>
            <a:spLocks noGrp="1"/>
          </p:cNvSpPr>
          <p:nvPr>
            <p:ph type="ftr" sz="quarter" idx="11"/>
          </p:nvPr>
        </p:nvSpPr>
        <p:spPr/>
        <p:txBody>
          <a:bodyPr/>
          <a:lstStyle/>
          <a:p>
            <a:pPr>
              <a:defRPr/>
            </a:pPr>
            <a:r>
              <a:rPr lang="en-US" smtClean="0">
                <a:solidFill>
                  <a:srgbClr val="000000"/>
                </a:solidFill>
              </a:rPr>
              <a:t>These slides are designed to accompany </a:t>
            </a:r>
            <a:r>
              <a:rPr lang="en-US" i="1" smtClean="0">
                <a:solidFill>
                  <a:srgbClr val="000000"/>
                </a:solidFill>
              </a:rPr>
              <a:t>Software Engineering: A Practitioner’s Approach, 8/e </a:t>
            </a:r>
            <a:r>
              <a:rPr lang="en-US" smtClean="0">
                <a:solidFill>
                  <a:srgbClr val="000000"/>
                </a:solidFill>
              </a:rPr>
              <a:t>(McGraw-Hill 2014). Slides copyright 2014 by Roger Pressman. </a:t>
            </a:r>
            <a:endParaRPr lang="en-US">
              <a:solidFill>
                <a:srgbClr val="000000"/>
              </a:solidFill>
            </a:endParaRPr>
          </a:p>
        </p:txBody>
      </p:sp>
      <p:sp>
        <p:nvSpPr>
          <p:cNvPr id="5" name="Slide Number Placeholder 4"/>
          <p:cNvSpPr>
            <a:spLocks noGrp="1"/>
          </p:cNvSpPr>
          <p:nvPr>
            <p:ph type="sldNum" sz="quarter" idx="12"/>
          </p:nvPr>
        </p:nvSpPr>
        <p:spPr/>
        <p:txBody>
          <a:bodyPr/>
          <a:lstStyle/>
          <a:p>
            <a:fld id="{903EBDFB-CCB8-4134-8BA2-3972733E85BB}" type="slidenum">
              <a:rPr lang="en-US" altLang="en-US" smtClean="0">
                <a:solidFill>
                  <a:srgbClr val="000000"/>
                </a:solidFill>
              </a:rPr>
              <a:pPr/>
              <a:t>79</a:t>
            </a:fld>
            <a:endParaRPr lang="en-US" altLang="en-US">
              <a:solidFill>
                <a:srgbClr val="000000"/>
              </a:solidFill>
            </a:endParaRPr>
          </a:p>
        </p:txBody>
      </p:sp>
    </p:spTree>
    <p:extLst>
      <p:ext uri="{BB962C8B-B14F-4D97-AF65-F5344CB8AC3E}">
        <p14:creationId xmlns:p14="http://schemas.microsoft.com/office/powerpoint/2010/main" val="4087078615"/>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ld Stripes">
  <a:themeElements>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fontScheme name="Bold Stripes">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lnDef>
  </a:objectDefaults>
  <a:extraClrSchemeLst>
    <a:extraClrScheme>
      <a:clrScheme name="Bold Stripes 1">
        <a:dk1>
          <a:srgbClr val="356677"/>
        </a:dk1>
        <a:lt1>
          <a:srgbClr val="FFFFFF"/>
        </a:lt1>
        <a:dk2>
          <a:srgbClr val="3E798E"/>
        </a:dk2>
        <a:lt2>
          <a:srgbClr val="FFFFCC"/>
        </a:lt2>
        <a:accent1>
          <a:srgbClr val="7FA0B1"/>
        </a:accent1>
        <a:accent2>
          <a:srgbClr val="3A7184"/>
        </a:accent2>
        <a:accent3>
          <a:srgbClr val="AFBEC6"/>
        </a:accent3>
        <a:accent4>
          <a:srgbClr val="DADADA"/>
        </a:accent4>
        <a:accent5>
          <a:srgbClr val="C0CDD5"/>
        </a:accent5>
        <a:accent6>
          <a:srgbClr val="346677"/>
        </a:accent6>
        <a:hlink>
          <a:srgbClr val="FFBF0B"/>
        </a:hlink>
        <a:folHlink>
          <a:srgbClr val="CC9900"/>
        </a:folHlink>
      </a:clrScheme>
      <a:clrMap bg1="dk2" tx1="lt1" bg2="dk1" tx2="lt2" accent1="accent1" accent2="accent2" accent3="accent3" accent4="accent4" accent5="accent5" accent6="accent6" hlink="hlink" folHlink="folHlink"/>
    </a:extraClrScheme>
    <a:extraClrScheme>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clrMap bg1="lt1" tx1="dk1" bg2="lt2" tx2="dk2" accent1="accent1" accent2="accent2" accent3="accent3" accent4="accent4" accent5="accent5" accent6="accent6" hlink="hlink" folHlink="folHlink"/>
    </a:extraClrScheme>
    <a:extraClrScheme>
      <a:clrScheme name="Bold Stripes 3">
        <a:dk1>
          <a:srgbClr val="000000"/>
        </a:dk1>
        <a:lt1>
          <a:srgbClr val="EAEAEA"/>
        </a:lt1>
        <a:dk2>
          <a:srgbClr val="000000"/>
        </a:dk2>
        <a:lt2>
          <a:srgbClr val="EAEAEA"/>
        </a:lt2>
        <a:accent1>
          <a:srgbClr val="FFFFFF"/>
        </a:accent1>
        <a:accent2>
          <a:srgbClr val="DDDDDD"/>
        </a:accent2>
        <a:accent3>
          <a:srgbClr val="F3F3F3"/>
        </a:accent3>
        <a:accent4>
          <a:srgbClr val="000000"/>
        </a:accent4>
        <a:accent5>
          <a:srgbClr val="FFFFFF"/>
        </a:accent5>
        <a:accent6>
          <a:srgbClr val="C8C8C8"/>
        </a:accent6>
        <a:hlink>
          <a:srgbClr val="777777"/>
        </a:hlink>
        <a:folHlink>
          <a:srgbClr val="969696"/>
        </a:folHlink>
      </a:clrScheme>
      <a:clrMap bg1="lt1" tx1="dk1" bg2="lt2" tx2="dk2" accent1="accent1" accent2="accent2" accent3="accent3" accent4="accent4" accent5="accent5" accent6="accent6" hlink="hlink" folHlink="folHlink"/>
    </a:extraClrScheme>
    <a:extraClrScheme>
      <a:clrScheme name="Bold Stripes 4">
        <a:dk1>
          <a:srgbClr val="492417"/>
        </a:dk1>
        <a:lt1>
          <a:srgbClr val="D4D5C3"/>
        </a:lt1>
        <a:dk2>
          <a:srgbClr val="6E4900"/>
        </a:dk2>
        <a:lt2>
          <a:srgbClr val="B9BA9C"/>
        </a:lt2>
        <a:accent1>
          <a:srgbClr val="DBD8CF"/>
        </a:accent1>
        <a:accent2>
          <a:srgbClr val="C7C8B0"/>
        </a:accent2>
        <a:accent3>
          <a:srgbClr val="E6E7DE"/>
        </a:accent3>
        <a:accent4>
          <a:srgbClr val="3D1D12"/>
        </a:accent4>
        <a:accent5>
          <a:srgbClr val="EAE9E4"/>
        </a:accent5>
        <a:accent6>
          <a:srgbClr val="B4B59F"/>
        </a:accent6>
        <a:hlink>
          <a:srgbClr val="CC9900"/>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Essential">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538</TotalTime>
  <Words>8097</Words>
  <Application>Microsoft Office PowerPoint</Application>
  <PresentationFormat>Custom</PresentationFormat>
  <Paragraphs>701</Paragraphs>
  <Slides>79</Slides>
  <Notes>1</Notes>
  <HiddenSlides>0</HiddenSlides>
  <MMClips>0</MMClips>
  <ScaleCrop>false</ScaleCrop>
  <HeadingPairs>
    <vt:vector size="4" baseType="variant">
      <vt:variant>
        <vt:lpstr>Theme</vt:lpstr>
      </vt:variant>
      <vt:variant>
        <vt:i4>2</vt:i4>
      </vt:variant>
      <vt:variant>
        <vt:lpstr>Slide Titles</vt:lpstr>
      </vt:variant>
      <vt:variant>
        <vt:i4>79</vt:i4>
      </vt:variant>
    </vt:vector>
  </HeadingPairs>
  <TitlesOfParts>
    <vt:vector size="81" baseType="lpstr">
      <vt:lpstr>Bold Stripes</vt:lpstr>
      <vt:lpstr>Essential</vt:lpstr>
      <vt:lpstr>Midterm Exam Study Guide</vt:lpstr>
      <vt:lpstr>What is Software?</vt:lpstr>
      <vt:lpstr>Wear vs. Deterioration</vt:lpstr>
      <vt:lpstr>Product Line Software</vt:lpstr>
      <vt:lpstr>برنامج خط الانتاج</vt:lpstr>
      <vt:lpstr>Characteristics of WebApps - II</vt:lpstr>
      <vt:lpstr>خصائص برامج الويب</vt:lpstr>
      <vt:lpstr>Software Engineering</vt:lpstr>
      <vt:lpstr>PowerPoint Presentation</vt:lpstr>
      <vt:lpstr>A Layered Technology</vt:lpstr>
      <vt:lpstr>Framework Activities</vt:lpstr>
      <vt:lpstr>Adapting a Process Model</vt:lpstr>
      <vt:lpstr>تكييف نموذج العملية</vt:lpstr>
      <vt:lpstr>Hooker’s General Principles</vt:lpstr>
      <vt:lpstr>The Waterfall Model</vt:lpstr>
      <vt:lpstr>The V-Model</vt:lpstr>
      <vt:lpstr>The Incremental Model</vt:lpstr>
      <vt:lpstr>What is “Agility”?</vt:lpstr>
      <vt:lpstr> خفة الحركة</vt:lpstr>
      <vt:lpstr>An Agile Process</vt:lpstr>
      <vt:lpstr>PowerPoint Presentation</vt:lpstr>
      <vt:lpstr>Traits of Successful Software Engineers</vt:lpstr>
      <vt:lpstr> سمات نجاح مهندسي البرمجيات </vt:lpstr>
      <vt:lpstr>Effective Software Team Attributes</vt:lpstr>
      <vt:lpstr>Avoid Team “Toxicity”</vt:lpstr>
      <vt:lpstr>PowerPoint Presentation</vt:lpstr>
      <vt:lpstr>Factors Affecting  Team Structure</vt:lpstr>
      <vt:lpstr>PowerPoint Presentation</vt:lpstr>
      <vt:lpstr>Organizational Paradigms</vt:lpstr>
      <vt:lpstr>النماذج التنظيمية </vt:lpstr>
      <vt:lpstr>Impact of Social Media</vt:lpstr>
      <vt:lpstr> تأثير وسائل التواصل الاجتماعي</vt:lpstr>
      <vt:lpstr>Communication Principles</vt:lpstr>
      <vt:lpstr>مبادئ التواصل </vt:lpstr>
      <vt:lpstr>Planning Principles</vt:lpstr>
      <vt:lpstr>مبادئ التخطيط </vt:lpstr>
      <vt:lpstr>Requirements Modeling Principles</vt:lpstr>
      <vt:lpstr>المتطلبات لأنمذجة المبادئ</vt:lpstr>
      <vt:lpstr>Construction Principles</vt:lpstr>
      <vt:lpstr>مبادئ البناء</vt:lpstr>
      <vt:lpstr>Coding Principles</vt:lpstr>
      <vt:lpstr>مبادئ انشاء الاكواد</vt:lpstr>
      <vt:lpstr>Validation Principles</vt:lpstr>
      <vt:lpstr>Requirements Engineering-I</vt:lpstr>
      <vt:lpstr>متطلبات الهندسة 1</vt:lpstr>
      <vt:lpstr>Requirements Engineering-II</vt:lpstr>
      <vt:lpstr>متطلبات الهندسة 2</vt:lpstr>
      <vt:lpstr>Eliciting Requirements</vt:lpstr>
      <vt:lpstr>متطلبات الاستنباط </vt:lpstr>
      <vt:lpstr>Non-Functional Requirements</vt:lpstr>
      <vt:lpstr>PowerPoint Presentation</vt:lpstr>
      <vt:lpstr>Use-Cases</vt:lpstr>
      <vt:lpstr>PowerPoint Presentation</vt:lpstr>
      <vt:lpstr>Requirements Monitoring</vt:lpstr>
      <vt:lpstr>مراقبة المتطلبات </vt:lpstr>
      <vt:lpstr>Rules of Thumb</vt:lpstr>
      <vt:lpstr>PowerPoint Presentation</vt:lpstr>
      <vt:lpstr>What to Write About?</vt:lpstr>
      <vt:lpstr>PowerPoint Presentation</vt:lpstr>
      <vt:lpstr>Use-Cases</vt:lpstr>
      <vt:lpstr>Reviewing a Use-Case</vt:lpstr>
      <vt:lpstr>PowerPoint Presentation</vt:lpstr>
      <vt:lpstr>Defining Operations</vt:lpstr>
      <vt:lpstr>PowerPoint Presentation</vt:lpstr>
      <vt:lpstr>CRC Models</vt:lpstr>
      <vt:lpstr>PowerPoint Presentation</vt:lpstr>
      <vt:lpstr>CRC Modeling</vt:lpstr>
      <vt:lpstr>Collaborations</vt:lpstr>
      <vt:lpstr>PowerPoint Presentation</vt:lpstr>
      <vt:lpstr>Associations and Dependencies</vt:lpstr>
      <vt:lpstr>PowerPoint Presentation</vt:lpstr>
      <vt:lpstr>State Representations</vt:lpstr>
      <vt:lpstr>PowerPoint Presentation</vt:lpstr>
      <vt:lpstr>The States of a System</vt:lpstr>
      <vt:lpstr>PowerPoint Presentation</vt:lpstr>
      <vt:lpstr>Patterns for Requirements Modeling</vt:lpstr>
      <vt:lpstr>PowerPoint Presentation</vt:lpstr>
      <vt:lpstr>Discovering Analysis Patterns</vt:lpstr>
      <vt:lpstr>PowerPoint Presentation</vt:lpstr>
    </vt:vector>
  </TitlesOfParts>
  <Company>SEU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Midterm Exam Study Guide</dc:title>
  <dc:creator>Win 8 Ent 64bit ENG</dc:creator>
  <cp:lastModifiedBy>sony</cp:lastModifiedBy>
  <cp:revision>58</cp:revision>
  <dcterms:created xsi:type="dcterms:W3CDTF">2016-03-01T08:33:06Z</dcterms:created>
  <dcterms:modified xsi:type="dcterms:W3CDTF">2017-03-24T14:03:38Z</dcterms:modified>
</cp:coreProperties>
</file>